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Lst>
  <p:sldSz cy="5143500" cx="9144000"/>
  <p:notesSz cx="6858000" cy="9144000"/>
  <p:embeddedFontLst>
    <p:embeddedFont>
      <p:font typeface="Roboto"/>
      <p:regular r:id="rId118"/>
      <p:bold r:id="rId119"/>
      <p:italic r:id="rId120"/>
      <p:boldItalic r:id="rId121"/>
    </p:embeddedFont>
    <p:embeddedFont>
      <p:font typeface="Helvetica Neue"/>
      <p:regular r:id="rId122"/>
      <p:bold r:id="rId123"/>
      <p:italic r:id="rId124"/>
      <p:boldItalic r:id="rId125"/>
    </p:embeddedFont>
    <p:embeddedFont>
      <p:font typeface="Helvetica Neue Light"/>
      <p:regular r:id="rId126"/>
      <p:bold r:id="rId127"/>
      <p:italic r:id="rId128"/>
      <p:boldItalic r:id="rId129"/>
    </p:embeddedFont>
    <p:embeddedFont>
      <p:font typeface="Lemon"/>
      <p:regular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150912-6A89-4093-A364-92F08BE0EBEB}">
  <a:tblStyle styleId="{57150912-6A89-4093-A364-92F08BE0EB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HelveticaNeueLight-boldItalic.fntdata"/><Relationship Id="rId128" Type="http://schemas.openxmlformats.org/officeDocument/2006/relationships/font" Target="fonts/HelveticaNeueLight-italic.fntdata"/><Relationship Id="rId127" Type="http://schemas.openxmlformats.org/officeDocument/2006/relationships/font" Target="fonts/HelveticaNeueLight-bold.fntdata"/><Relationship Id="rId126" Type="http://schemas.openxmlformats.org/officeDocument/2006/relationships/font" Target="fonts/HelveticaNeueLight-regular.fntdata"/><Relationship Id="rId26" Type="http://schemas.openxmlformats.org/officeDocument/2006/relationships/slide" Target="slides/slide19.xml"/><Relationship Id="rId121" Type="http://schemas.openxmlformats.org/officeDocument/2006/relationships/font" Target="fonts/Roboto-boldItalic.fntdata"/><Relationship Id="rId25" Type="http://schemas.openxmlformats.org/officeDocument/2006/relationships/slide" Target="slides/slide18.xml"/><Relationship Id="rId120" Type="http://schemas.openxmlformats.org/officeDocument/2006/relationships/font" Target="fonts/Roboto-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HelveticaNeue-boldItalic.fntdata"/><Relationship Id="rId29" Type="http://schemas.openxmlformats.org/officeDocument/2006/relationships/slide" Target="slides/slide22.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oboto-regular.fntdata"/><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font" Target="fonts/Roboto-bold.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0" Type="http://schemas.openxmlformats.org/officeDocument/2006/relationships/font" Target="fonts/Lemon-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xgenomics.com/blog/is-single-cell-epigenomics-right-for-me-atac-ing-your-research-questions-for-deeper-insights" TargetMode="External"/><Relationship Id="rId3" Type="http://schemas.openxmlformats.org/officeDocument/2006/relationships/hyperlink" Target="https://www.10xgenomics.com/products/single-cell-multiome-atac-plus-gene-express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6-022-00692-9" TargetMode="External"/><Relationship Id="rId3" Type="http://schemas.openxmlformats.org/officeDocument/2006/relationships/hyperlink" Target="https://www.mdpi.com/2073-4409/8/10/1281"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BFXwJytgVI4" TargetMode="External"/><Relationship Id="rId3" Type="http://schemas.openxmlformats.org/officeDocument/2006/relationships/hyperlink" Target="https://www.activemotif.com/blog-single-cell-atac-seq"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BFXwJytgVI4"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xgenomics.com/blog/is-single-cell-epigenomics-right-for-me-atac-ing-your-research-questions-for-deeper-insights" TargetMode="External"/><Relationship Id="rId3" Type="http://schemas.openxmlformats.org/officeDocument/2006/relationships/hyperlink" Target="https://www.10xgenomics.com/products/single-cell-multiome-atac-plus-gene-express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tivemotif.com/catalog/1355/single-cell-multiome-servic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as.org/doi/10.1073/pnas.2206450119" TargetMode="External"/><Relationship Id="rId3" Type="http://schemas.openxmlformats.org/officeDocument/2006/relationships/hyperlink" Target="https://www.nature.com/articles/s41467-021-21583-9"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as.org/doi/10.1073/pnas.2206450119"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nomebiology.biomedcentral.com/articles/10.1186/s13059-020-1929-3" TargetMode="External"/><Relationship Id="rId3" Type="http://schemas.openxmlformats.org/officeDocument/2006/relationships/hyperlink" Target="https://www.ncbi.nlm.nih.gov/pmc/articles/PMC3959825/"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0xgenomics.com/blog/is-single-cell-epigenomics-right-for-me-atac-ing-your-research-questions-for-deeper-insights" TargetMode="External"/><Relationship Id="rId3" Type="http://schemas.openxmlformats.org/officeDocument/2006/relationships/hyperlink" Target="https://www.10xgenomics.com/products/single-cell-multiome-atac-plus-gene-expression"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nomebiology.biomedcentral.com/articles/10.1186/s13059-020-1929-3"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rc.wi.mit.edu/education/hot_topics/ChIPseq_ATACseq_2021/ChIPseq_ATACseq2021.pdf"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rc.wi.mit.edu/education/hot_topics/ChIPseq_ATACseq_2021/ChIPseq_ATACseq2021.pdf"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012160609009245#bib50"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an.pl/Content/84175/PDF/6.pdf"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w.githubusercontent.com/scverse/anndata/main/docs/_static/img/anndata_schema.svg"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44ff62d4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44ff62d4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25a8641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25a8641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07b0f25b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07b0f25b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f8e5e3b08e_0_95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1f8e5e3b08e_0_9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f8e5e3b08e_0_9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 name="Google Shape;1006;g1f8e5e3b08e_0_9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g1f8e5e3b08e_0_9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ddb1e410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ddb1e410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ddb1e4106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ddb1e410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ddb1e410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ddb1e410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ddb1e4106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ddb1e4106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f8e5e3b08e_0_9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g1f8e5e3b08e_0_9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14b2cd016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14b2cd016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14b2cd016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14b2cd016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fd76fefb7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https://www.nature.com/articles/s41596-022-00692-9</a:t>
            </a:r>
            <a:endParaRPr/>
          </a:p>
        </p:txBody>
      </p:sp>
      <p:sp>
        <p:nvSpPr>
          <p:cNvPr id="176" name="Google Shape;176;g1ffd76fefb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14b2cd016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14b2cd016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1384ba68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1384ba68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055a5ee01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https://www.10xgenomics.com/blog/is-single-cell-epigenomics-right-for-me-atac-ing-your-research-questions-for-deeper-insights</a:t>
            </a:r>
            <a:endParaRPr/>
          </a:p>
          <a:p>
            <a:pPr indent="0" lvl="0" marL="0" rtl="0" algn="l">
              <a:spcBef>
                <a:spcPts val="0"/>
              </a:spcBef>
              <a:spcAft>
                <a:spcPts val="0"/>
              </a:spcAft>
              <a:buNone/>
            </a:pPr>
            <a:r>
              <a:rPr lang="en" u="sng">
                <a:solidFill>
                  <a:schemeClr val="hlink"/>
                </a:solidFill>
                <a:hlinkClick r:id="rId3"/>
              </a:rPr>
              <a:t>https://www.10xgenomics.com/products/single-cell-multiome-atac-plus-gene-expression</a:t>
            </a:r>
            <a:endParaRPr/>
          </a:p>
          <a:p>
            <a:pPr indent="0" lvl="0" marL="0" rtl="0" algn="l">
              <a:spcBef>
                <a:spcPts val="0"/>
              </a:spcBef>
              <a:spcAft>
                <a:spcPts val="0"/>
              </a:spcAft>
              <a:buNone/>
            </a:pPr>
            <a:r>
              <a:t/>
            </a:r>
            <a:endParaRPr/>
          </a:p>
        </p:txBody>
      </p:sp>
      <p:sp>
        <p:nvSpPr>
          <p:cNvPr id="192" name="Google Shape;192;g2a055a5ee0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055a5ee01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https://www.nature.com/articles/s41596-022-00692-9</a:t>
            </a:r>
            <a:endParaRPr/>
          </a:p>
          <a:p>
            <a:pPr indent="0" lvl="0" marL="0" rtl="0" algn="l">
              <a:spcBef>
                <a:spcPts val="0"/>
              </a:spcBef>
              <a:spcAft>
                <a:spcPts val="0"/>
              </a:spcAft>
              <a:buNone/>
            </a:pPr>
            <a:r>
              <a:rPr lang="en" u="sng">
                <a:solidFill>
                  <a:schemeClr val="hlink"/>
                </a:solidFill>
                <a:hlinkClick r:id="rId3"/>
              </a:rPr>
              <a:t>https://www.mdpi.com/2073-4409/8/10/1281</a:t>
            </a:r>
            <a:endParaRPr/>
          </a:p>
          <a:p>
            <a:pPr indent="0" lvl="0" marL="0" rtl="0" algn="l">
              <a:spcBef>
                <a:spcPts val="0"/>
              </a:spcBef>
              <a:spcAft>
                <a:spcPts val="0"/>
              </a:spcAft>
              <a:buNone/>
            </a:pPr>
            <a:r>
              <a:t/>
            </a:r>
            <a:endParaRPr/>
          </a:p>
        </p:txBody>
      </p:sp>
      <p:sp>
        <p:nvSpPr>
          <p:cNvPr id="206" name="Google Shape;206;g2a055a5ee0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025a86412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025a86412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055a5ee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055a5ee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e5e3b08e_0_1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https://www.youtube.com/watch?v=BFXwJytgVI4</a:t>
            </a:r>
            <a:endParaRPr/>
          </a:p>
          <a:p>
            <a:pPr indent="0" lvl="0" marL="0" rtl="0" algn="l">
              <a:spcBef>
                <a:spcPts val="0"/>
              </a:spcBef>
              <a:spcAft>
                <a:spcPts val="0"/>
              </a:spcAft>
              <a:buNone/>
            </a:pPr>
            <a:r>
              <a:rPr lang="en" u="sng">
                <a:solidFill>
                  <a:schemeClr val="hlink"/>
                </a:solidFill>
                <a:hlinkClick r:id="rId3"/>
              </a:rPr>
              <a:t>https://www.activemotif.com/blog-single-cell-atac-seq</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1" name="Google Shape;241;g1f8e5e3b08e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04ba3bf343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https://www.youtube.com/watch?v=BFXwJytgVI4</a:t>
            </a:r>
            <a:endParaRPr/>
          </a:p>
          <a:p>
            <a:pPr indent="0" lvl="0" marL="0" rtl="0" algn="l">
              <a:spcBef>
                <a:spcPts val="0"/>
              </a:spcBef>
              <a:spcAft>
                <a:spcPts val="0"/>
              </a:spcAft>
              <a:buNone/>
            </a:pPr>
            <a:r>
              <a:t/>
            </a:r>
            <a:endParaRPr/>
          </a:p>
        </p:txBody>
      </p:sp>
      <p:sp>
        <p:nvSpPr>
          <p:cNvPr id="255" name="Google Shape;255;g204ba3bf34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25a86412c_0_2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https://www.10xgenomics.com/blog/is-single-cell-epigenomics-right-for-me-atac-ing-your-research-questions-for-deeper-insights</a:t>
            </a:r>
            <a:endParaRPr/>
          </a:p>
          <a:p>
            <a:pPr indent="0" lvl="0" marL="0" rtl="0" algn="l">
              <a:spcBef>
                <a:spcPts val="0"/>
              </a:spcBef>
              <a:spcAft>
                <a:spcPts val="0"/>
              </a:spcAft>
              <a:buNone/>
            </a:pPr>
            <a:r>
              <a:rPr lang="en" u="sng">
                <a:solidFill>
                  <a:schemeClr val="hlink"/>
                </a:solidFill>
                <a:hlinkClick r:id="rId3"/>
              </a:rPr>
              <a:t>https://www.10xgenomics.com/products/single-cell-multiome-atac-plus-gene-expression</a:t>
            </a:r>
            <a:endParaRPr/>
          </a:p>
          <a:p>
            <a:pPr indent="0" lvl="0" marL="0" rtl="0" algn="l">
              <a:spcBef>
                <a:spcPts val="0"/>
              </a:spcBef>
              <a:spcAft>
                <a:spcPts val="0"/>
              </a:spcAft>
              <a:buNone/>
            </a:pPr>
            <a:r>
              <a:t/>
            </a:r>
            <a:endParaRPr/>
          </a:p>
        </p:txBody>
      </p:sp>
      <p:sp>
        <p:nvSpPr>
          <p:cNvPr id="265" name="Google Shape;265;g2025a86412c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cc9518c103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1cc9518c103_2_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12" name="Google Shape;112;g1cc9518c103_2_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4ba3bf34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04ba3bf34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https://www.activemotif.com/catalog/1355/single-cell-multiome-service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8e5e3b08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e5e3b08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https://www.pnas.org/doi/10.1073/pnas.2206450119</a:t>
            </a:r>
            <a:endParaRPr/>
          </a:p>
          <a:p>
            <a:pPr indent="0" lvl="0" marL="0" rtl="0" algn="l">
              <a:spcBef>
                <a:spcPts val="0"/>
              </a:spcBef>
              <a:spcAft>
                <a:spcPts val="0"/>
              </a:spcAft>
              <a:buNone/>
            </a:pPr>
            <a:r>
              <a:rPr lang="en" u="sng">
                <a:solidFill>
                  <a:schemeClr val="hlink"/>
                </a:solidFill>
                <a:hlinkClick r:id="rId3"/>
              </a:rPr>
              <a:t>https://www.nature.com/articles/s41467-021-21583-9</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4ba3bf343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04ba3bf343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fd9f18955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fd9f18955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025a86412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025a86412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dbd9a7a7c_0_18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1edbd9a7a7c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025a86412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025a86412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https://support.10xgenomics.com/single-cell-atac/software/pipelines/latest/output/summary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dbd9a7a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dbd9a7a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https://cdn.10xgenomics.com/image/upload/v1660261285/support-documents/CG000202_TechnicalNote_InterpretingCellRangerATACWebSummaryFiles_RevB.pdf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dbd9a7a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dbd9a7a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https://www.pnas.org/doi/10.1073/pnas.2206450119</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400">
                <a:solidFill>
                  <a:schemeClr val="dk1"/>
                </a:solidFill>
              </a:rPr>
              <a:t>The pipeline outs/ folder contains fragments.tsv.gz and fragments.tsv.gz.tbi. The fragments.tsv.gz contains one line per unique fragment, with tab-separated fields as described below. Additionally, header lines beginning with # record information about the sample, the reference used and primary contigs in the reference. The data is block-gzipped to allow indexing and to save disk space. The fragments.tsv.gz.tbi file is a tabix index of the fragment intervals facilitating random access to records from an arbitrary genomic interval. The tabix index is created with --preset=bed. Positions in the fragments.tsv.gz file, as in a BED file, are 0-based.</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5eaaf7e6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205eaaf7e6b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majority of accesible regions are not transposed and this leads to many loci having 0 accessibile alleles</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binarized scATAC-seq data matrix. This binarized matrix still ends up being mostly 0s because transposition is rare</a:t>
            </a:r>
            <a:endParaRPr sz="1200">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343" name="Google Shape;343;g205eaaf7e6b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8e5e3b0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8e5e3b0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f8e5e3b08e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1f8e5e3b08e_0_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f8e5e3b08e_0_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066716d3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1f066716d34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t/>
            </a:r>
            <a:endParaRPr/>
          </a:p>
        </p:txBody>
      </p:sp>
      <p:sp>
        <p:nvSpPr>
          <p:cNvPr id="357" name="Google Shape;357;g1f066716d34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dc64c8e0a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2dc64c8e0a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369" name="Google Shape;369;g2dc64c8e0ae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4ba3bf343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04ba3bf343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c64c8e0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c64c8e0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dbd9a7a7c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1edbd9a7a7c_0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edbd9a7a7c_0_2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dbd9a7a7c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1edbd9a7a7c_0_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https://genomebiology.biomedcentral.com/articles/10.1186/s13059-020-1929-3</a:t>
            </a:r>
            <a:endParaRPr/>
          </a:p>
        </p:txBody>
      </p:sp>
      <p:sp>
        <p:nvSpPr>
          <p:cNvPr id="401" name="Google Shape;401;g1edbd9a7a7c_0_2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f8e5e3b08e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1f8e5e3b08e_0_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1f8e5e3b08e_0_3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f8e5e3b08e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1f8e5e3b08e_0_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u="sng">
                <a:solidFill>
                  <a:schemeClr val="hlink"/>
                </a:solidFill>
                <a:hlinkClick r:id="rId2"/>
              </a:rPr>
              <a:t>https://genomebiology.biomedcentral.com/articles/10.1186/s13059-020-1929-3</a:t>
            </a:r>
            <a:endParaRPr/>
          </a:p>
          <a:p>
            <a:pPr indent="0" lvl="0" marL="0" rtl="0" algn="l">
              <a:spcBef>
                <a:spcPts val="0"/>
              </a:spcBef>
              <a:spcAft>
                <a:spcPts val="0"/>
              </a:spcAft>
              <a:buNone/>
            </a:pPr>
            <a:r>
              <a:rPr lang="en" u="sng">
                <a:solidFill>
                  <a:schemeClr val="hlink"/>
                </a:solidFill>
                <a:hlinkClick r:id="rId3"/>
              </a:rPr>
              <a:t>https://www.ncbi.nlm.nih.gov/pmc/articles/PMC3959825/</a:t>
            </a:r>
            <a:endParaRPr/>
          </a:p>
          <a:p>
            <a:pPr indent="0" lvl="0" marL="0" rtl="0" algn="l">
              <a:spcBef>
                <a:spcPts val="0"/>
              </a:spcBef>
              <a:spcAft>
                <a:spcPts val="0"/>
              </a:spcAft>
              <a:buNone/>
            </a:pPr>
            <a:r>
              <a:t/>
            </a:r>
            <a:endParaRPr/>
          </a:p>
        </p:txBody>
      </p:sp>
      <p:sp>
        <p:nvSpPr>
          <p:cNvPr id="433" name="Google Shape;433;g1f8e5e3b08e_0_3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f8e5e3b08e_0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1f8e5e3b08e_0_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f8e5e3b08e_0_4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fd9f1895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fd9f18955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2c67c0b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2c67c0b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a055a5ee0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a055a5ee0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025a86412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025a86412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025a86412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025a86412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04ba3bf343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204ba3bf343_0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majority of accesible regions are not transposed and this leads to many loci having 0 accessibile alleles</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90000"/>
              </a:lnSpc>
              <a:spcBef>
                <a:spcPts val="800"/>
              </a:spcBef>
              <a:spcAft>
                <a:spcPts val="0"/>
              </a:spcAft>
              <a:buSzPts val="1100"/>
              <a:buNone/>
            </a:pPr>
            <a:r>
              <a:rPr lang="en" sz="1200">
                <a:solidFill>
                  <a:srgbClr val="333333"/>
                </a:solidFill>
                <a:highlight>
                  <a:schemeClr val="lt1"/>
                </a:highlight>
                <a:latin typeface="Helvetica Neue"/>
                <a:ea typeface="Helvetica Neue"/>
                <a:cs typeface="Helvetica Neue"/>
                <a:sym typeface="Helvetica Neue"/>
              </a:rPr>
              <a:t>binarized scATAC-seq data matrix. This binarized matrix still ends up being mostly 0s because transposition is rare</a:t>
            </a:r>
            <a:endParaRPr sz="1200">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502" name="Google Shape;502;g204ba3bf343_0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a055a5ee0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a055a5ee0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f8e5e3b08e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f8e5e3b08e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ffd9f18955_0_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1ffd9f18955_0_5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1ffd9f18955_0_5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f8e5e3b08e_0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1f8e5e3b08e_0_6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1f8e5e3b08e_0_6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025a86412c_0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2025a86412c_0_3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2025a86412c_0_3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fd9f18955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fd9f18955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14b2cd016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314b2cd016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https://gjkoplik.github.io/spectral_clustering/#spectral_clustering</a:t>
            </a:r>
            <a:endParaRPr/>
          </a:p>
        </p:txBody>
      </p:sp>
      <p:sp>
        <p:nvSpPr>
          <p:cNvPr id="550" name="Google Shape;550;g314b2cd016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13fae5a1b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13fae5a1b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04ba3bf343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04ba3bf343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f8e5e3b08e_0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1f8e5e3b08e_0_6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a:solidFill>
                  <a:schemeClr val="dk1"/>
                </a:solidFill>
              </a:rPr>
              <a:t>Source of image:</a:t>
            </a:r>
            <a:endParaRPr>
              <a:solidFill>
                <a:schemeClr val="dk1"/>
              </a:solidFill>
            </a:endParaRPr>
          </a:p>
          <a:p>
            <a:pPr indent="-228600" lvl="0" marL="228600" rtl="0" algn="l">
              <a:spcBef>
                <a:spcPts val="0"/>
              </a:spcBef>
              <a:spcAft>
                <a:spcPts val="0"/>
              </a:spcAft>
              <a:buClr>
                <a:schemeClr val="dk1"/>
              </a:buClr>
              <a:buSzPts val="1200"/>
              <a:buAutoNum type="arabicPeriod"/>
            </a:pPr>
            <a:r>
              <a:rPr lang="en">
                <a:solidFill>
                  <a:schemeClr val="dk1"/>
                </a:solidFill>
              </a:rPr>
              <a:t>Salazar-Castro, Jose Alejandro, Paul D. Rosero-Montalvo, Diego Fernando Peña-Unigarro, Ana Cristina Umaquinga-Criollo, Zenaida Castillo-Marrero, Edgardo Javier Revelo-Fuelagán, Diego Hernán Peluffo-Ordóñez, and César Germán Castellanos-Domínguez. "A novel color-based data visualization approach using a circular interaction model and dimensionality reduction." In </a:t>
            </a:r>
            <a:r>
              <a:rPr i="1" lang="en">
                <a:solidFill>
                  <a:schemeClr val="dk1"/>
                </a:solidFill>
              </a:rPr>
              <a:t>International Symposium on Neural Networks</a:t>
            </a:r>
            <a:r>
              <a:rPr lang="en">
                <a:solidFill>
                  <a:schemeClr val="dk1"/>
                </a:solidFill>
              </a:rPr>
              <a:t>, pp. 557-567. Springer, Cham, 2018.</a:t>
            </a:r>
            <a:endParaRPr>
              <a:solidFill>
                <a:schemeClr val="dk1"/>
              </a:solidFill>
            </a:endParaRPr>
          </a:p>
          <a:p>
            <a:pPr indent="-228600" lvl="0" marL="228600" rtl="0" algn="l">
              <a:spcBef>
                <a:spcPts val="0"/>
              </a:spcBef>
              <a:spcAft>
                <a:spcPts val="0"/>
              </a:spcAft>
              <a:buClr>
                <a:schemeClr val="dk1"/>
              </a:buClr>
              <a:buSzPts val="1200"/>
              <a:buAutoNum type="arabicPeriod"/>
            </a:pPr>
            <a:r>
              <a:rPr lang="en">
                <a:solidFill>
                  <a:schemeClr val="dk1"/>
                </a:solidFill>
              </a:rPr>
              <a:t>Cooley, Shamus M., Timothy Hamilton, Eric J. Deeds, and J. Christian J. Ray. "A novel metric reveals previously unrecognized distortion in dimensionality reduction of scRNA-Seq data." </a:t>
            </a:r>
            <a:r>
              <a:rPr i="1" lang="en">
                <a:solidFill>
                  <a:schemeClr val="dk1"/>
                </a:solidFill>
              </a:rPr>
              <a:t>https://www.biorxiv.org/content/10.1101/689851v4</a:t>
            </a:r>
            <a:endParaRPr b="1" sz="1200">
              <a:solidFill>
                <a:schemeClr val="dk1"/>
              </a:solidFill>
            </a:endParaRPr>
          </a:p>
          <a:p>
            <a:pPr indent="-152400" lvl="0" marL="228600" rtl="0" algn="l">
              <a:spcBef>
                <a:spcPts val="0"/>
              </a:spcBef>
              <a:spcAft>
                <a:spcPts val="0"/>
              </a:spcAft>
              <a:buClr>
                <a:schemeClr val="dk1"/>
              </a:buClr>
              <a:buSzPts val="12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579" name="Google Shape;579;g1f8e5e3b08e_0_6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044ff62d4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044ff62d4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f087513de5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1f087513de5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1f087513de5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f1232a97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f1232a97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025a86412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025a86412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f8e5e3b08e_0_7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g1f8e5e3b08e_0_7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1f8e5e3b08e_0_7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ffd9f1895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1ffd9f18955_0_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t>Reference:</a:t>
            </a:r>
            <a:endParaRPr/>
          </a:p>
          <a:p>
            <a:pPr indent="-228600" lvl="0" marL="228600" rtl="0" algn="l">
              <a:spcBef>
                <a:spcPts val="0"/>
              </a:spcBef>
              <a:spcAft>
                <a:spcPts val="0"/>
              </a:spcAft>
              <a:buClr>
                <a:schemeClr val="dk1"/>
              </a:buClr>
              <a:buSzPts val="1200"/>
              <a:buFont typeface="Arial"/>
              <a:buAutoNum type="arabicPeriod"/>
            </a:pPr>
            <a:r>
              <a:rPr lang="en"/>
              <a:t>Xu, Chen, and Zhengchang Su. "Identification of cell types from single-cell transcriptomes using a novel clustering method." </a:t>
            </a:r>
            <a:r>
              <a:rPr i="1" lang="en"/>
              <a:t>Bioinformatics</a:t>
            </a:r>
            <a:r>
              <a:rPr lang="en"/>
              <a:t> 31, no. 12 (2015): 1974-1980.</a:t>
            </a:r>
            <a:endParaRPr/>
          </a:p>
          <a:p>
            <a:pPr indent="-152400" lvl="0" marL="22860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b="1" lang="en"/>
              <a:t>Register for a workshop on Machine Learning Spring 2023</a:t>
            </a:r>
            <a:endParaRPr/>
          </a:p>
        </p:txBody>
      </p:sp>
      <p:sp>
        <p:nvSpPr>
          <p:cNvPr id="651" name="Google Shape;651;g1ffd9f1895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25a86412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25a86412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044ff62d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044ff62d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025a86412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025a86412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f8e5e3b08e_0_8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g1f8e5e3b08e_0_8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https://pubmed.ncbi.nlm.nih.gov/33633365/</a:t>
            </a:r>
            <a:endParaRPr/>
          </a:p>
        </p:txBody>
      </p:sp>
      <p:sp>
        <p:nvSpPr>
          <p:cNvPr id="676" name="Google Shape;676;g1f8e5e3b08e_0_8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f8e5e3b08e_0_8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1f8e5e3b08e_0_8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1f8e5e3b08e_0_8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2c67c0bc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2c67c0b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a055a5ee0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a055a5ee0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a055a5ee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a055a5ee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f1300d93ff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https://www.10xgenomics.com/blog/is-single-cell-epigenomics-right-for-me-atac-ing-your-research-questions-for-deeper-insights</a:t>
            </a:r>
            <a:endParaRPr/>
          </a:p>
          <a:p>
            <a:pPr indent="0" lvl="0" marL="0" rtl="0" algn="l">
              <a:spcBef>
                <a:spcPts val="0"/>
              </a:spcBef>
              <a:spcAft>
                <a:spcPts val="0"/>
              </a:spcAft>
              <a:buNone/>
            </a:pPr>
            <a:r>
              <a:rPr lang="en" u="sng">
                <a:solidFill>
                  <a:schemeClr val="hlink"/>
                </a:solidFill>
                <a:hlinkClick r:id="rId3"/>
              </a:rPr>
              <a:t>https://www.10xgenomics.com/products/single-cell-multiome-atac-plus-gene-expression</a:t>
            </a:r>
            <a:endParaRPr/>
          </a:p>
          <a:p>
            <a:pPr indent="0" lvl="0" marL="0" rtl="0" algn="l">
              <a:spcBef>
                <a:spcPts val="0"/>
              </a:spcBef>
              <a:spcAft>
                <a:spcPts val="0"/>
              </a:spcAft>
              <a:buNone/>
            </a:pPr>
            <a:r>
              <a:t/>
            </a:r>
            <a:endParaRPr/>
          </a:p>
        </p:txBody>
      </p:sp>
      <p:sp>
        <p:nvSpPr>
          <p:cNvPr id="714" name="Google Shape;714;g1f1300d93f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f1300d93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f1300d93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f1300d93f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f1300d93f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8e5e3b08e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https://www.nature.com/articles/s41576-018-0089-8</a:t>
            </a:r>
            <a:endParaRPr/>
          </a:p>
        </p:txBody>
      </p:sp>
      <p:sp>
        <p:nvSpPr>
          <p:cNvPr id="142" name="Google Shape;142;g1f8e5e3b08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f1300d93f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f1300d93f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https://genomebiology.biomedcentral.com/articles/10.1186/s13059-020-1929-3</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f1300d93f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f1300d93f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http://barc.wi.mit.edu/education/hot_topics/ChIPseq_ATACseq_2021/ChIPseq_ATACseq2021.pdf</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f1300d93f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f1300d93f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http://barc.wi.mit.edu/education/hot_topics/ChIPseq_ATACseq_2021/ChIPseq_ATACseq2021.pdf</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f1300d93f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f1300d93f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f1300d93f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f1300d93f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f1300d93f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f1300d93f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f1300d93f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f1300d93f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f1300d93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f1300d93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f1300d93f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f1300d93f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f1300d93f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f1300d93f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f8e5e3b0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f8e5e3b0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https://www.sciencedirect.com/science/article/pii/S0012160609009245#bib50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Activities of all </a:t>
            </a:r>
            <a:r>
              <a:rPr lang="en" sz="1900" u="sng">
                <a:solidFill>
                  <a:srgbClr val="002A40"/>
                </a:solidFill>
                <a:highlight>
                  <a:schemeClr val="lt1"/>
                </a:highlight>
              </a:rPr>
              <a:t>cis-regulatory elements</a:t>
            </a:r>
            <a:r>
              <a:rPr lang="en" sz="1900">
                <a:solidFill>
                  <a:srgbClr val="002A40"/>
                </a:solidFill>
                <a:highlight>
                  <a:schemeClr val="lt1"/>
                </a:highlight>
              </a:rPr>
              <a:t> (CREs) in its genome.</a:t>
            </a:r>
            <a:endParaRPr sz="1900">
              <a:solidFill>
                <a:srgbClr val="002A40"/>
              </a:solidFill>
              <a:highlight>
                <a:schemeClr val="lt1"/>
              </a:highlight>
            </a:endParaRPr>
          </a:p>
          <a:p>
            <a:pPr indent="0" lvl="0" marL="457200" rtl="0" algn="l">
              <a:lnSpc>
                <a:spcPct val="115000"/>
              </a:lnSpc>
              <a:spcBef>
                <a:spcPts val="800"/>
              </a:spcBef>
              <a:spcAft>
                <a:spcPts val="0"/>
              </a:spcAft>
              <a:buClr>
                <a:schemeClr val="dk1"/>
              </a:buClr>
              <a:buSzPts val="1100"/>
              <a:buFont typeface="Arial"/>
              <a:buNone/>
            </a:pPr>
            <a:r>
              <a:t/>
            </a:r>
            <a:endParaRPr sz="900">
              <a:solidFill>
                <a:srgbClr val="002A40"/>
              </a:solidFill>
              <a:highlight>
                <a:schemeClr val="lt1"/>
              </a:highlight>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Understanding how genes’ transcriptional activities are regulated in normal and pathological conditions.</a:t>
            </a:r>
            <a:endParaRPr sz="1900">
              <a:solidFill>
                <a:srgbClr val="002A40"/>
              </a:solidFill>
              <a:highlight>
                <a:schemeClr val="lt1"/>
              </a:highlight>
            </a:endParaRPr>
          </a:p>
          <a:p>
            <a:pPr indent="0" lvl="0" marL="457200" rtl="0" algn="l">
              <a:lnSpc>
                <a:spcPct val="115000"/>
              </a:lnSpc>
              <a:spcBef>
                <a:spcPts val="800"/>
              </a:spcBef>
              <a:spcAft>
                <a:spcPts val="0"/>
              </a:spcAft>
              <a:buClr>
                <a:schemeClr val="dk1"/>
              </a:buClr>
              <a:buSzPts val="1100"/>
              <a:buFont typeface="Arial"/>
              <a:buNone/>
            </a:pPr>
            <a:r>
              <a:t/>
            </a:r>
            <a:endParaRPr sz="900">
              <a:solidFill>
                <a:srgbClr val="002A40"/>
              </a:solidFill>
              <a:highlight>
                <a:schemeClr val="lt1"/>
              </a:highlight>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Conventionally, studied with  bulk technologies:</a:t>
            </a:r>
            <a:endParaRPr sz="1900">
              <a:solidFill>
                <a:srgbClr val="002A40"/>
              </a:solidFill>
              <a:highlight>
                <a:schemeClr val="lt1"/>
              </a:highlight>
            </a:endParaRPr>
          </a:p>
          <a:p>
            <a:pPr indent="-323850" lvl="1" marL="914400" rtl="0" algn="l">
              <a:lnSpc>
                <a:spcPct val="115000"/>
              </a:lnSpc>
              <a:spcBef>
                <a:spcPts val="0"/>
              </a:spcBef>
              <a:spcAft>
                <a:spcPts val="0"/>
              </a:spcAft>
              <a:buClr>
                <a:srgbClr val="002A40"/>
              </a:buClr>
              <a:buSzPts val="1500"/>
              <a:buChar char="•"/>
            </a:pPr>
            <a:r>
              <a:rPr lang="en" sz="1500">
                <a:solidFill>
                  <a:srgbClr val="002A40"/>
                </a:solidFill>
                <a:highlight>
                  <a:schemeClr val="lt1"/>
                </a:highlight>
              </a:rPr>
              <a:t>Chromatin immunoprecipitation coupled with sequencing (ChIP-seq)</a:t>
            </a:r>
            <a:endParaRPr sz="1500">
              <a:solidFill>
                <a:srgbClr val="002A40"/>
              </a:solidFill>
              <a:highlight>
                <a:schemeClr val="lt1"/>
              </a:highlight>
            </a:endParaRPr>
          </a:p>
          <a:p>
            <a:pPr indent="-323850" lvl="1" marL="914400" rtl="0" algn="l">
              <a:lnSpc>
                <a:spcPct val="115000"/>
              </a:lnSpc>
              <a:spcBef>
                <a:spcPts val="0"/>
              </a:spcBef>
              <a:spcAft>
                <a:spcPts val="0"/>
              </a:spcAft>
              <a:buClr>
                <a:srgbClr val="002A40"/>
              </a:buClr>
              <a:buSzPts val="1500"/>
              <a:buChar char="•"/>
            </a:pPr>
            <a:r>
              <a:rPr lang="en" sz="1500">
                <a:solidFill>
                  <a:srgbClr val="002A40"/>
                </a:solidFill>
                <a:highlight>
                  <a:schemeClr val="lt1"/>
                </a:highlight>
              </a:rPr>
              <a:t>DNase I hypersensitive site sequencing (DNase-seq)</a:t>
            </a:r>
            <a:endParaRPr sz="1500">
              <a:solidFill>
                <a:srgbClr val="002A40"/>
              </a:solidFill>
              <a:highlight>
                <a:schemeClr val="lt1"/>
              </a:highlight>
            </a:endParaRPr>
          </a:p>
          <a:p>
            <a:pPr indent="-323850" lvl="1" marL="914400" rtl="0" algn="l">
              <a:lnSpc>
                <a:spcPct val="115000"/>
              </a:lnSpc>
              <a:spcBef>
                <a:spcPts val="0"/>
              </a:spcBef>
              <a:spcAft>
                <a:spcPts val="0"/>
              </a:spcAft>
              <a:buClr>
                <a:srgbClr val="002A40"/>
              </a:buClr>
              <a:buSzPts val="1500"/>
              <a:buChar char="•"/>
            </a:pPr>
            <a:r>
              <a:rPr lang="en" sz="1500">
                <a:solidFill>
                  <a:srgbClr val="002A40"/>
                </a:solidFill>
                <a:highlight>
                  <a:schemeClr val="lt1"/>
                </a:highlight>
              </a:rPr>
              <a:t>Assay for transposase-accessible chromatin followed by sequencing (ATAC-seq). </a:t>
            </a:r>
            <a:endParaRPr sz="1500">
              <a:solidFill>
                <a:srgbClr val="002A40"/>
              </a:solidFill>
              <a:highlight>
                <a:schemeClr val="lt1"/>
              </a:highlight>
            </a:endParaRPr>
          </a:p>
          <a:p>
            <a:pPr indent="0" lvl="0" marL="457200" rtl="0" algn="l">
              <a:lnSpc>
                <a:spcPct val="115000"/>
              </a:lnSpc>
              <a:spcBef>
                <a:spcPts val="800"/>
              </a:spcBef>
              <a:spcAft>
                <a:spcPts val="0"/>
              </a:spcAft>
              <a:buClr>
                <a:schemeClr val="dk1"/>
              </a:buClr>
              <a:buSzPts val="1100"/>
              <a:buFont typeface="Arial"/>
              <a:buNone/>
            </a:pPr>
            <a:r>
              <a:t/>
            </a:r>
            <a:endParaRPr sz="900">
              <a:solidFill>
                <a:srgbClr val="002A40"/>
              </a:solidFill>
              <a:highlight>
                <a:schemeClr val="lt1"/>
              </a:highlight>
            </a:endParaRPr>
          </a:p>
          <a:p>
            <a:pPr indent="-349250" lvl="0" marL="457200" rtl="0" algn="l">
              <a:lnSpc>
                <a:spcPct val="115000"/>
              </a:lnSpc>
              <a:spcBef>
                <a:spcPts val="800"/>
              </a:spcBef>
              <a:spcAft>
                <a:spcPts val="0"/>
              </a:spcAft>
              <a:buClr>
                <a:srgbClr val="002A40"/>
              </a:buClr>
              <a:buSzPts val="1900"/>
              <a:buChar char="•"/>
            </a:pPr>
            <a:r>
              <a:rPr lang="en" sz="1900">
                <a:solidFill>
                  <a:srgbClr val="002A40"/>
                </a:solidFill>
                <a:highlight>
                  <a:schemeClr val="lt1"/>
                </a:highlight>
              </a:rPr>
              <a:t>Cells’ average behavior in a biological sample consisting of thousands to millions of cells. </a:t>
            </a:r>
            <a:endParaRPr sz="1900">
              <a:solidFill>
                <a:srgbClr val="002A40"/>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4aa7203c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4aa7203c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f1300d93f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f1300d93f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f1300d93f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f1300d93f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f1300d93f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f1300d93f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f1300d93f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f1300d93f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f1300d93f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f1300d93f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f1300d93f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f1300d93f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https://journals.pan.pl/Content/84175/PDF/6.pdf</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f1300d93f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f1300d93f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f1300d93f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f1300d93f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04ba3bf34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04ba3bf34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fd76fefb7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https://www.ncbi.nlm.nih.gov/pmc/articles/PMC4253006/</a:t>
            </a:r>
            <a:endParaRPr/>
          </a:p>
        </p:txBody>
      </p:sp>
      <p:sp>
        <p:nvSpPr>
          <p:cNvPr id="159" name="Google Shape;159;g1ffd76fefb7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a055a5ee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g2a055a5ee0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923" name="Google Shape;923;g2a055a5ee0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a055a5ee0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a055a5ee0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14b2cd016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14b2cd016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https://pmc.ncbi.nlm.nih.gov/articles/PMC11328424/pdf/13059_2024_Article_3356.pdf</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025a86412c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025a86412c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comprehensive software suite for analysis of sc-ATAC-seq data that supports doublet removal, single-cell clustering and cell type identification, unified peak set generation, cellular trajectory identification, DNA element-to-gene linkage, transcription factor footprinting, mRNA expression level prediction from chromatin accessibility and multi-omic integration with single-cell RNA sequencing (scRNA-seq)</a:t>
            </a:r>
            <a:endParaRPr/>
          </a:p>
          <a:p>
            <a:pPr indent="0" lvl="0" marL="0" rtl="0" algn="l">
              <a:spcBef>
                <a:spcPts val="0"/>
              </a:spcBef>
              <a:spcAft>
                <a:spcPts val="0"/>
              </a:spcAft>
              <a:buNone/>
            </a:pPr>
            <a:r>
              <a:rPr lang="en"/>
              <a:t>https://www.nature.com/articles/s41588-021-00790-6</a:t>
            </a:r>
            <a:endParaRPr/>
          </a:p>
          <a:p>
            <a:pPr indent="0" lvl="0" marL="0" rtl="0" algn="l">
              <a:spcBef>
                <a:spcPts val="0"/>
              </a:spcBef>
              <a:spcAft>
                <a:spcPts val="0"/>
              </a:spcAft>
              <a:buNone/>
            </a:pPr>
            <a:r>
              <a:rPr lang="en"/>
              <a:t>https://www.pnas.org/doi/10.1073/pnas.2206450119</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025a86412c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025a86412c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ef13ad41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ef13ad41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temporary  Arrow  files  are  then  linked  to  a  singular  Arrow  file.  This  linkage  does  not  require  reading  and  writing.  Next,  lowly-abundant  barcodes  are  identified  and  fragments  corresponding  to  the  cells  with more fragments than a user-defined minimum are read and written to a new Arrow file.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025a86412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025a86412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Rapid access and also data compression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f13c6545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f13c6545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14b2cd01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14b2cd01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https://raw.githubusercontent.com/scverse/anndata/main/docs/_static/img/anndata_schema.svg</a:t>
            </a:r>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14b2cd016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14b2cd016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https://pmc.ncbi.nlm.nih.gov/articles/PMC11328424/pdf/13059_2024_Article_3356.pdf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rgbClr val="002A40"/>
        </a:solidFill>
      </p:bgPr>
    </p:bg>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1558"/>
            <a:ext cx="9137424" cy="5140385"/>
          </a:xfrm>
          <a:prstGeom prst="rect">
            <a:avLst/>
          </a:prstGeom>
          <a:noFill/>
          <a:ln>
            <a:noFill/>
          </a:ln>
        </p:spPr>
      </p:pic>
      <p:pic>
        <p:nvPicPr>
          <p:cNvPr id="55" name="Google Shape;55;p14"/>
          <p:cNvPicPr preferRelativeResize="0"/>
          <p:nvPr/>
        </p:nvPicPr>
        <p:blipFill rotWithShape="1">
          <a:blip r:embed="rId3">
            <a:alphaModFix/>
          </a:blip>
          <a:srcRect b="0" l="0" r="0" t="0"/>
          <a:stretch/>
        </p:blipFill>
        <p:spPr>
          <a:xfrm>
            <a:off x="2269894" y="1948296"/>
            <a:ext cx="4604211" cy="124690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0" l="0" r="0" t="0"/>
          <a:stretch/>
        </p:blipFill>
        <p:spPr>
          <a:xfrm>
            <a:off x="0" y="0"/>
            <a:ext cx="9189716" cy="5173813"/>
          </a:xfrm>
          <a:prstGeom prst="rect">
            <a:avLst/>
          </a:prstGeom>
          <a:noFill/>
          <a:ln>
            <a:noFill/>
          </a:ln>
        </p:spPr>
      </p:pic>
      <p:sp>
        <p:nvSpPr>
          <p:cNvPr id="58" name="Google Shape;58;p15"/>
          <p:cNvSpPr txBox="1"/>
          <p:nvPr>
            <p:ph type="ctrTitle"/>
          </p:nvPr>
        </p:nvSpPr>
        <p:spPr>
          <a:xfrm>
            <a:off x="1143000" y="841772"/>
            <a:ext cx="6858000" cy="1790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5"/>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60" name="Google Shape;60;p15"/>
          <p:cNvPicPr preferRelativeResize="0"/>
          <p:nvPr/>
        </p:nvPicPr>
        <p:blipFill rotWithShape="1">
          <a:blip r:embed="rId3">
            <a:alphaModFix/>
          </a:blip>
          <a:srcRect b="0" l="0" r="0" t="0"/>
          <a:stretch/>
        </p:blipFill>
        <p:spPr>
          <a:xfrm>
            <a:off x="1143000" y="4012407"/>
            <a:ext cx="3017828" cy="41147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6"/>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17"/>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7"/>
          <p:cNvSpPr txBox="1"/>
          <p:nvPr>
            <p:ph idx="1" type="body"/>
          </p:nvPr>
        </p:nvSpPr>
        <p:spPr>
          <a:xfrm>
            <a:off x="628650" y="1369219"/>
            <a:ext cx="38862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7"/>
          <p:cNvSpPr txBox="1"/>
          <p:nvPr>
            <p:ph idx="2" type="body"/>
          </p:nvPr>
        </p:nvSpPr>
        <p:spPr>
          <a:xfrm>
            <a:off x="4629150" y="1369219"/>
            <a:ext cx="3886200" cy="3263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8" name="Shape 68"/>
        <p:cNvGrpSpPr/>
        <p:nvPr/>
      </p:nvGrpSpPr>
      <p:grpSpPr>
        <a:xfrm>
          <a:off x="0" y="0"/>
          <a:ext cx="0" cy="0"/>
          <a:chOff x="0" y="0"/>
          <a:chExt cx="0" cy="0"/>
        </a:xfrm>
      </p:grpSpPr>
      <p:pic>
        <p:nvPicPr>
          <p:cNvPr id="69" name="Google Shape;69;p18"/>
          <p:cNvPicPr preferRelativeResize="0"/>
          <p:nvPr/>
        </p:nvPicPr>
        <p:blipFill rotWithShape="1">
          <a:blip r:embed="rId2">
            <a:alphaModFix/>
          </a:blip>
          <a:srcRect b="0" l="0" r="0" t="0"/>
          <a:stretch/>
        </p:blipFill>
        <p:spPr>
          <a:xfrm>
            <a:off x="0" y="0"/>
            <a:ext cx="9189716" cy="5173813"/>
          </a:xfrm>
          <a:prstGeom prst="rect">
            <a:avLst/>
          </a:prstGeom>
          <a:noFill/>
          <a:ln>
            <a:noFill/>
          </a:ln>
        </p:spPr>
      </p:pic>
      <p:pic>
        <p:nvPicPr>
          <p:cNvPr id="70" name="Google Shape;70;p18"/>
          <p:cNvPicPr preferRelativeResize="0"/>
          <p:nvPr/>
        </p:nvPicPr>
        <p:blipFill rotWithShape="1">
          <a:blip r:embed="rId3">
            <a:alphaModFix/>
          </a:blip>
          <a:srcRect b="0" l="0" r="0" t="0"/>
          <a:stretch/>
        </p:blipFill>
        <p:spPr>
          <a:xfrm>
            <a:off x="706907" y="2044701"/>
            <a:ext cx="7713514" cy="10517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9"/>
          <p:cNvSpPr txBox="1"/>
          <p:nvPr>
            <p:ph type="title"/>
          </p:nvPr>
        </p:nvSpPr>
        <p:spPr>
          <a:xfrm>
            <a:off x="623888" y="1282304"/>
            <a:ext cx="7886700" cy="2139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3888" y="3442097"/>
            <a:ext cx="7886700" cy="112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20"/>
          <p:cNvSpPr txBox="1"/>
          <p:nvPr>
            <p:ph type="title"/>
          </p:nvPr>
        </p:nvSpPr>
        <p:spPr>
          <a:xfrm>
            <a:off x="629841" y="273844"/>
            <a:ext cx="7886700" cy="994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20"/>
          <p:cNvSpPr txBox="1"/>
          <p:nvPr>
            <p:ph idx="1" type="body"/>
          </p:nvPr>
        </p:nvSpPr>
        <p:spPr>
          <a:xfrm>
            <a:off x="629841" y="1260872"/>
            <a:ext cx="3868200" cy="6180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7" name="Google Shape;77;p20"/>
          <p:cNvSpPr txBox="1"/>
          <p:nvPr>
            <p:ph idx="2" type="body"/>
          </p:nvPr>
        </p:nvSpPr>
        <p:spPr>
          <a:xfrm>
            <a:off x="629841" y="1878806"/>
            <a:ext cx="3868200" cy="27633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20"/>
          <p:cNvSpPr txBox="1"/>
          <p:nvPr>
            <p:ph idx="3" type="body"/>
          </p:nvPr>
        </p:nvSpPr>
        <p:spPr>
          <a:xfrm>
            <a:off x="4629150" y="1260872"/>
            <a:ext cx="3887400" cy="6180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9" name="Google Shape;79;p20"/>
          <p:cNvSpPr txBox="1"/>
          <p:nvPr>
            <p:ph idx="4" type="body"/>
          </p:nvPr>
        </p:nvSpPr>
        <p:spPr>
          <a:xfrm>
            <a:off x="4629150" y="1878806"/>
            <a:ext cx="3887400" cy="27633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21"/>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3" name="Shape 83"/>
        <p:cNvGrpSpPr/>
        <p:nvPr/>
      </p:nvGrpSpPr>
      <p:grpSpPr>
        <a:xfrm>
          <a:off x="0" y="0"/>
          <a:ext cx="0" cy="0"/>
          <a:chOff x="0" y="0"/>
          <a:chExt cx="0" cy="0"/>
        </a:xfrm>
      </p:grpSpPr>
      <p:sp>
        <p:nvSpPr>
          <p:cNvPr id="84" name="Google Shape;84;p23"/>
          <p:cNvSpPr txBox="1"/>
          <p:nvPr>
            <p:ph type="title"/>
          </p:nvPr>
        </p:nvSpPr>
        <p:spPr>
          <a:xfrm>
            <a:off x="629841" y="342900"/>
            <a:ext cx="2949300" cy="1200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23"/>
          <p:cNvSpPr txBox="1"/>
          <p:nvPr>
            <p:ph idx="1" type="body"/>
          </p:nvPr>
        </p:nvSpPr>
        <p:spPr>
          <a:xfrm>
            <a:off x="3887391" y="740569"/>
            <a:ext cx="4629000" cy="3655200"/>
          </a:xfrm>
          <a:prstGeom prst="rect">
            <a:avLst/>
          </a:prstGeom>
          <a:noFill/>
          <a:ln>
            <a:noFill/>
          </a:ln>
        </p:spPr>
        <p:txBody>
          <a:bodyPr anchorCtr="0" anchor="t" bIns="0" lIns="0" spcFirstLastPara="1" rIns="0" wrap="square" tIns="0">
            <a:no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6" name="Google Shape;86;p23"/>
          <p:cNvSpPr txBox="1"/>
          <p:nvPr>
            <p:ph idx="2" type="body"/>
          </p:nvPr>
        </p:nvSpPr>
        <p:spPr>
          <a:xfrm>
            <a:off x="629841" y="1543050"/>
            <a:ext cx="2949300" cy="285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24"/>
          <p:cNvSpPr txBox="1"/>
          <p:nvPr>
            <p:ph type="title"/>
          </p:nvPr>
        </p:nvSpPr>
        <p:spPr>
          <a:xfrm>
            <a:off x="629841" y="342900"/>
            <a:ext cx="2949300" cy="1200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9" name="Google Shape;89;p24"/>
          <p:cNvSpPr/>
          <p:nvPr>
            <p:ph idx="2" type="pic"/>
          </p:nvPr>
        </p:nvSpPr>
        <p:spPr>
          <a:xfrm>
            <a:off x="3887391" y="740569"/>
            <a:ext cx="4629000" cy="36552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rgbClr val="002B42"/>
              </a:buClr>
              <a:buSzPts val="2400"/>
              <a:buFont typeface="Arial"/>
              <a:buNone/>
              <a:defRPr b="0" i="0" sz="2400" u="none" cap="none" strike="noStrike">
                <a:solidFill>
                  <a:srgbClr val="002B42"/>
                </a:solidFill>
                <a:latin typeface="Helvetica Neue"/>
                <a:ea typeface="Helvetica Neue"/>
                <a:cs typeface="Helvetica Neue"/>
                <a:sym typeface="Helvetica Neue"/>
              </a:defRPr>
            </a:lvl1pPr>
            <a:lvl2pPr lvl="1" marR="0" rtl="0" algn="l">
              <a:lnSpc>
                <a:spcPct val="90000"/>
              </a:lnSpc>
              <a:spcBef>
                <a:spcPts val="400"/>
              </a:spcBef>
              <a:spcAft>
                <a:spcPts val="0"/>
              </a:spcAft>
              <a:buClr>
                <a:srgbClr val="002B42"/>
              </a:buClr>
              <a:buSzPts val="2100"/>
              <a:buFont typeface="Arial"/>
              <a:buNone/>
              <a:defRPr b="0" i="0" sz="2100" u="none" cap="none" strike="noStrike">
                <a:solidFill>
                  <a:srgbClr val="002B42"/>
                </a:solidFill>
                <a:latin typeface="Helvetica Neue"/>
                <a:ea typeface="Helvetica Neue"/>
                <a:cs typeface="Helvetica Neue"/>
                <a:sym typeface="Helvetica Neue"/>
              </a:defRPr>
            </a:lvl2pPr>
            <a:lvl3pPr lvl="2" marR="0" rtl="0" algn="l">
              <a:lnSpc>
                <a:spcPct val="90000"/>
              </a:lnSpc>
              <a:spcBef>
                <a:spcPts val="400"/>
              </a:spcBef>
              <a:spcAft>
                <a:spcPts val="0"/>
              </a:spcAft>
              <a:buClr>
                <a:srgbClr val="002B42"/>
              </a:buClr>
              <a:buSzPts val="1800"/>
              <a:buFont typeface="Arial"/>
              <a:buNone/>
              <a:defRPr b="0" i="0" sz="1800" u="none" cap="none" strike="noStrike">
                <a:solidFill>
                  <a:srgbClr val="002B42"/>
                </a:solidFill>
                <a:latin typeface="Helvetica Neue"/>
                <a:ea typeface="Helvetica Neue"/>
                <a:cs typeface="Helvetica Neue"/>
                <a:sym typeface="Helvetica Neue"/>
              </a:defRPr>
            </a:lvl3pPr>
            <a:lvl4pPr lvl="3" marR="0" rtl="0" algn="l">
              <a:lnSpc>
                <a:spcPct val="90000"/>
              </a:lnSpc>
              <a:spcBef>
                <a:spcPts val="400"/>
              </a:spcBef>
              <a:spcAft>
                <a:spcPts val="0"/>
              </a:spcAft>
              <a:buClr>
                <a:srgbClr val="002B42"/>
              </a:buClr>
              <a:buSzPts val="1500"/>
              <a:buFont typeface="Arial"/>
              <a:buNone/>
              <a:defRPr b="0" i="0" sz="1500" u="none" cap="none" strike="noStrike">
                <a:solidFill>
                  <a:srgbClr val="002B42"/>
                </a:solidFill>
                <a:latin typeface="Helvetica Neue"/>
                <a:ea typeface="Helvetica Neue"/>
                <a:cs typeface="Helvetica Neue"/>
                <a:sym typeface="Helvetica Neue"/>
              </a:defRPr>
            </a:lvl4pPr>
            <a:lvl5pPr lvl="4" marR="0" rtl="0" algn="l">
              <a:lnSpc>
                <a:spcPct val="90000"/>
              </a:lnSpc>
              <a:spcBef>
                <a:spcPts val="400"/>
              </a:spcBef>
              <a:spcAft>
                <a:spcPts val="0"/>
              </a:spcAft>
              <a:buClr>
                <a:srgbClr val="002B42"/>
              </a:buClr>
              <a:buSzPts val="1500"/>
              <a:buFont typeface="Arial"/>
              <a:buNone/>
              <a:defRPr b="0" i="0" sz="1500" u="none" cap="none" strike="noStrike">
                <a:solidFill>
                  <a:srgbClr val="002B42"/>
                </a:solidFill>
                <a:latin typeface="Helvetica Neue"/>
                <a:ea typeface="Helvetica Neue"/>
                <a:cs typeface="Helvetica Neue"/>
                <a:sym typeface="Helvetica Neue"/>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90" name="Google Shape;90;p24"/>
          <p:cNvSpPr txBox="1"/>
          <p:nvPr>
            <p:ph idx="1" type="body"/>
          </p:nvPr>
        </p:nvSpPr>
        <p:spPr>
          <a:xfrm>
            <a:off x="629841" y="1543050"/>
            <a:ext cx="2949300" cy="285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5"/>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26"/>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26"/>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 name="Google Shape;99;p27"/>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 t="100%"/>
            </a:path>
            <a:tileRect b="-100%" r="-10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1" name="Google Shape;10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2" name="Google Shape;10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hyperlink" Target="https://github.com/gladstone-institutes/Bioinformatics-Workshops/blob/master/intro-sc-atac-seq/Introduction%20to%20scATAC-seq%20data%20analysis%20with%20ArchR%20-%20November%2014%20-%2015.pdf" TargetMode="External"/><Relationship Id="rId4" Type="http://schemas.openxmlformats.org/officeDocument/2006/relationships/hyperlink" Target="https://www.dropbox.com/scl/fi/4q4y9cvskqxmk5zwktg6n/hands-on.zip?rlkey=1487j2s360uuvosoxgaqq89pb&amp;dl=0" TargetMode="External"/><Relationship Id="rId5" Type="http://schemas.openxmlformats.org/officeDocument/2006/relationships/hyperlink" Target="https://github.com/gladstone-institutes/Bioinformatics-Workshops/wiki/Introduction-to-scATAC%E2%80%90seq-data-analysi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hyperlink" Target="https://www.dropbox.com/s/6l8oc771r4ovabc/hands-on.zip?dl=0"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1.xml"/><Relationship Id="rId3" Type="http://schemas.openxmlformats.org/officeDocument/2006/relationships/hyperlink" Target="https://gladstoneinstitutes.slack.com/archives/C0145F1L7QS" TargetMode="External"/><Relationship Id="rId4" Type="http://schemas.openxmlformats.org/officeDocument/2006/relationships/hyperlink" Target="mailto:ayushi.agrawal@gladstone.ucsf.edu" TargetMode="External"/><Relationship Id="rId5" Type="http://schemas.openxmlformats.org/officeDocument/2006/relationships/hyperlink" Target="mailto:reuben.thomas@gladstone.ucsf.edu" TargetMode="External"/><Relationship Id="rId6" Type="http://schemas.openxmlformats.org/officeDocument/2006/relationships/hyperlink" Target="mailto:michela.traglia@gladstone.ucsf.edu"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 Id="rId3" Type="http://schemas.openxmlformats.org/officeDocument/2006/relationships/hyperlink" Target="https://www.surveymonkey.com/r/F75J6VZ" TargetMode="External"/><Relationship Id="rId4" Type="http://schemas.openxmlformats.org/officeDocument/2006/relationships/hyperlink" Target="https://gladstone.org/events?series=data-science-training-program"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hyperlink" Target="https://www.archrproject.com/bookdown/pairwise-testing-between-groups.html"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8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hyperlink" Target="https://genomebiology.biomedcentral.com/articles/10.1186/s13059-024-03356-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hyperlink" Target="https://www.nature.com/nrm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46.png"/><Relationship Id="rId5"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hyperlink" Target="https://www.nature.com/articles/s41467-021-21583-9" TargetMode="External"/><Relationship Id="rId4" Type="http://schemas.openxmlformats.org/officeDocument/2006/relationships/hyperlink" Target="https://www.nature.com/articles/s41592-023-02139-9" TargetMode="External"/><Relationship Id="rId5" Type="http://schemas.openxmlformats.org/officeDocument/2006/relationships/hyperlink" Target="https://www.nature.com/articles/s41592-023-02139-9" TargetMode="External"/><Relationship Id="rId6" Type="http://schemas.openxmlformats.org/officeDocument/2006/relationships/hyperlink" Target="https://stuartlab.org/signac/" TargetMode="External"/><Relationship Id="rId7" Type="http://schemas.openxmlformats.org/officeDocument/2006/relationships/hyperlink" Target="https://www.archrproject.com/bookdown/archrs-lsi-implementation.html" TargetMode="External"/><Relationship Id="rId8" Type="http://schemas.openxmlformats.org/officeDocument/2006/relationships/hyperlink" Target="https://www.nature.com/articles/s41588-021-00790-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hyperlink" Target="https://www.archrproject.com/reference/createArrowFile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44.png"/><Relationship Id="rId5"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49.png"/><Relationship Id="rId5" Type="http://schemas.openxmlformats.org/officeDocument/2006/relationships/image" Target="../media/image39.png"/><Relationship Id="rId6" Type="http://schemas.openxmlformats.org/officeDocument/2006/relationships/image" Target="../media/image62.png"/><Relationship Id="rId7" Type="http://schemas.openxmlformats.org/officeDocument/2006/relationships/hyperlink" Target="http://dx.doi.org/10.1016/j.xpro.2022.10149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hyperlink" Target="https://www.dropbox.com/scl/fi/bvnhpi58f8tm2klhjwc7a/LSI_example.xlsx?rlkey=etygbiz1hdw2o2yikeanviea9&amp;dl=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gladstone.org/index.php/events/scatac-seq-and-scrna-seq-data-integration-0"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hyperlink" Target="https://www.nature.com/articles/s41592-023-02139-9#Sec1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hyperlink" Target="https://www.nature.com/articles/s41598-019-45839-z"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74.png"/><Relationship Id="rId4" Type="http://schemas.openxmlformats.org/officeDocument/2006/relationships/image" Target="../media/image69.png"/><Relationship Id="rId5"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 Id="rId3" Type="http://schemas.openxmlformats.org/officeDocument/2006/relationships/image" Target="../media/image53.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hyperlink" Target="https://www.archrproject.com/reference/createArrowFiles.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66.png"/><Relationship Id="rId4" Type="http://schemas.openxmlformats.org/officeDocument/2006/relationships/image" Target="../media/image60.png"/><Relationship Id="rId5"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hyperlink" Target="https://www.nature.com/nrmp"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www.nature.com/nrg" TargetMode="External"/><Relationship Id="rId5"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hyperlink" Target="https://github.com/gladstone-institutes/Bioinformatics-Workshops/wiki/Single-Cell-RNA-Seq-Analysis" TargetMode="External"/><Relationship Id="rId4" Type="http://schemas.openxmlformats.org/officeDocument/2006/relationships/hyperlink" Target="https://www.nature.com/articles/s41467-024-53089-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83.png"/><Relationship Id="rId4" Type="http://schemas.openxmlformats.org/officeDocument/2006/relationships/hyperlink" Target="https://www.nature.com/articles/s41467-024-53089-5"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hyperlink" Target="https://github.com/gladstone-institutes/Bioinformatics-Workshops/wiki/Single-Cell-RNA-Seq-Analysi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7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hyperlink" Target="https://www.surveymonkey.com/r/F75J6VZ"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hyperlink" Target="https://gladstone.org/events/scatac-seq-and-scrna-seq-data-integration-0"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82.png"/><Relationship Id="rId4" Type="http://schemas.openxmlformats.org/officeDocument/2006/relationships/image" Target="../media/image70.png"/><Relationship Id="rId5" Type="http://schemas.openxmlformats.org/officeDocument/2006/relationships/image" Target="../media/image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8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7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77.png"/><Relationship Id="rId4" Type="http://schemas.openxmlformats.org/officeDocument/2006/relationships/image" Target="../media/image81.png"/><Relationship Id="rId5"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8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79.png"/><Relationship Id="rId4" Type="http://schemas.openxmlformats.org/officeDocument/2006/relationships/hyperlink" Target="https://stuartlab.org/signac/index.html" TargetMode="External"/><Relationship Id="rId5" Type="http://schemas.openxmlformats.org/officeDocument/2006/relationships/hyperlink" Target="https://github.com/kaizhang/SnapATAC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8"/>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Material for this workshop</a:t>
            </a:r>
            <a:endParaRPr sz="3700"/>
          </a:p>
        </p:txBody>
      </p:sp>
      <p:sp>
        <p:nvSpPr>
          <p:cNvPr id="108" name="Google Shape;108;p28"/>
          <p:cNvSpPr txBox="1"/>
          <p:nvPr/>
        </p:nvSpPr>
        <p:spPr>
          <a:xfrm>
            <a:off x="103825" y="736800"/>
            <a:ext cx="9277500" cy="42330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1000"/>
              </a:spcBef>
              <a:spcAft>
                <a:spcPts val="0"/>
              </a:spcAft>
              <a:buClr>
                <a:schemeClr val="dk2"/>
              </a:buClr>
              <a:buSzPts val="2400"/>
              <a:buChar char="●"/>
            </a:pPr>
            <a:r>
              <a:rPr lang="en" sz="2400" u="sng">
                <a:solidFill>
                  <a:schemeClr val="hlink"/>
                </a:solidFill>
                <a:hlinkClick r:id="rId3"/>
              </a:rPr>
              <a:t>This presentation</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 sz="2400">
                <a:solidFill>
                  <a:schemeClr val="dk2"/>
                </a:solidFill>
              </a:rPr>
              <a:t>ArchR_demo_1_create_arrow_files.Rmd</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 sz="2400">
                <a:solidFill>
                  <a:schemeClr val="dk2"/>
                </a:solidFill>
              </a:rPr>
              <a:t>ArchR_demo_2_analysis.Rmd</a:t>
            </a:r>
            <a:endParaRPr sz="2400">
              <a:solidFill>
                <a:schemeClr val="dk2"/>
              </a:solidFill>
            </a:endParaRPr>
          </a:p>
          <a:p>
            <a:pPr indent="-381000" lvl="0" marL="457200" rtl="0" algn="l">
              <a:lnSpc>
                <a:spcPct val="150000"/>
              </a:lnSpc>
              <a:spcBef>
                <a:spcPts val="0"/>
              </a:spcBef>
              <a:spcAft>
                <a:spcPts val="0"/>
              </a:spcAft>
              <a:buClr>
                <a:schemeClr val="dk2"/>
              </a:buClr>
              <a:buSzPts val="2400"/>
              <a:buChar char="●"/>
            </a:pPr>
            <a:r>
              <a:rPr lang="en" sz="2400" u="sng">
                <a:solidFill>
                  <a:schemeClr val="hlink"/>
                </a:solidFill>
                <a:hlinkClick r:id="rId4"/>
              </a:rPr>
              <a:t>Input data</a:t>
            </a:r>
            <a:endParaRPr sz="2400">
              <a:solidFill>
                <a:schemeClr val="dk2"/>
              </a:solidFill>
            </a:endParaRPr>
          </a:p>
          <a:p>
            <a:pPr indent="0" lvl="0" marL="457200" rtl="0" algn="l">
              <a:lnSpc>
                <a:spcPct val="150000"/>
              </a:lnSpc>
              <a:spcBef>
                <a:spcPts val="1000"/>
              </a:spcBef>
              <a:spcAft>
                <a:spcPts val="0"/>
              </a:spcAft>
              <a:buNone/>
            </a:pPr>
            <a:r>
              <a:t/>
            </a:r>
            <a:endParaRPr sz="2400">
              <a:solidFill>
                <a:schemeClr val="dk2"/>
              </a:solidFill>
            </a:endParaRPr>
          </a:p>
          <a:p>
            <a:pPr indent="0" lvl="0" marL="457200" rtl="0" algn="l">
              <a:lnSpc>
                <a:spcPct val="150000"/>
              </a:lnSpc>
              <a:spcBef>
                <a:spcPts val="1000"/>
              </a:spcBef>
              <a:spcAft>
                <a:spcPts val="0"/>
              </a:spcAft>
              <a:buNone/>
            </a:pPr>
            <a:r>
              <a:t/>
            </a:r>
            <a:endParaRPr sz="2400">
              <a:solidFill>
                <a:schemeClr val="dk2"/>
              </a:solidFill>
            </a:endParaRPr>
          </a:p>
          <a:p>
            <a:pPr indent="0" lvl="0" marL="0" rtl="0" algn="l">
              <a:lnSpc>
                <a:spcPct val="150000"/>
              </a:lnSpc>
              <a:spcBef>
                <a:spcPts val="1000"/>
              </a:spcBef>
              <a:spcAft>
                <a:spcPts val="0"/>
              </a:spcAft>
              <a:buNone/>
            </a:pPr>
            <a:r>
              <a:rPr lang="en" sz="2200">
                <a:solidFill>
                  <a:schemeClr val="dk2"/>
                </a:solidFill>
              </a:rPr>
              <a:t>Please follow the pre-workshop instructions on the </a:t>
            </a:r>
            <a:r>
              <a:rPr lang="en" sz="2200" u="sng">
                <a:solidFill>
                  <a:schemeClr val="hlink"/>
                </a:solidFill>
                <a:hlinkClick r:id="rId5"/>
              </a:rPr>
              <a:t>workshop webpage</a:t>
            </a:r>
            <a:endParaRPr sz="22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7"/>
          <p:cNvSpPr txBox="1"/>
          <p:nvPr>
            <p:ph type="title"/>
          </p:nvPr>
        </p:nvSpPr>
        <p:spPr>
          <a:xfrm>
            <a:off x="300050" y="156300"/>
            <a:ext cx="88440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D8EA"/>
                </a:solidFill>
              </a:rPr>
              <a:t>ATAC is based</a:t>
            </a:r>
            <a:r>
              <a:rPr lang="en">
                <a:solidFill>
                  <a:srgbClr val="00D8EA"/>
                </a:solidFill>
              </a:rPr>
              <a:t> on the </a:t>
            </a:r>
            <a:r>
              <a:rPr lang="en">
                <a:solidFill>
                  <a:srgbClr val="00D8EA"/>
                </a:solidFill>
              </a:rPr>
              <a:t>transposition system</a:t>
            </a:r>
            <a:r>
              <a:rPr b="0" lang="en">
                <a:solidFill>
                  <a:srgbClr val="212121"/>
                </a:solidFill>
              </a:rPr>
              <a:t> </a:t>
            </a:r>
            <a:endParaRPr b="0"/>
          </a:p>
        </p:txBody>
      </p:sp>
      <p:sp>
        <p:nvSpPr>
          <p:cNvPr id="171" name="Google Shape;171;p37"/>
          <p:cNvSpPr txBox="1"/>
          <p:nvPr/>
        </p:nvSpPr>
        <p:spPr>
          <a:xfrm>
            <a:off x="60750" y="2571750"/>
            <a:ext cx="90225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002A40"/>
              </a:buClr>
              <a:buSzPts val="1800"/>
              <a:buFont typeface="Helvetica Neue"/>
              <a:buChar char="●"/>
            </a:pPr>
            <a:r>
              <a:rPr lang="en" sz="1800">
                <a:solidFill>
                  <a:srgbClr val="002A40"/>
                </a:solidFill>
                <a:highlight>
                  <a:srgbClr val="FFFFFF"/>
                </a:highlight>
                <a:latin typeface="Helvetica Neue"/>
                <a:ea typeface="Helvetica Neue"/>
                <a:cs typeface="Helvetica Neue"/>
                <a:sym typeface="Helvetica Neue"/>
              </a:rPr>
              <a:t>Transposons are genetic elements that can “jump” to different locations within a genome.</a:t>
            </a:r>
            <a:endParaRPr sz="1800">
              <a:solidFill>
                <a:srgbClr val="002A40"/>
              </a:solidFill>
              <a:highlight>
                <a:srgbClr val="FFFFFF"/>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2A40"/>
              </a:buClr>
              <a:buSzPts val="1800"/>
              <a:buFont typeface="Helvetica Neue"/>
              <a:buChar char="●"/>
            </a:pPr>
            <a:r>
              <a:rPr lang="en" sz="1800">
                <a:solidFill>
                  <a:srgbClr val="002A40"/>
                </a:solidFill>
                <a:latin typeface="Helvetica Neue"/>
                <a:ea typeface="Helvetica Neue"/>
                <a:cs typeface="Helvetica Neue"/>
                <a:sym typeface="Helvetica Neue"/>
              </a:rPr>
              <a:t>Bacterial Tn5 - </a:t>
            </a:r>
            <a:r>
              <a:rPr lang="en" sz="1800">
                <a:solidFill>
                  <a:srgbClr val="002A40"/>
                </a:solidFill>
                <a:highlight>
                  <a:schemeClr val="lt1"/>
                </a:highlight>
                <a:latin typeface="Helvetica Neue"/>
                <a:ea typeface="Helvetica Neue"/>
                <a:cs typeface="Helvetica Neue"/>
                <a:sym typeface="Helvetica Neue"/>
              </a:rPr>
              <a:t>encode a hyperactive Tn5 transposase (Tnp) that can simultaneously </a:t>
            </a:r>
            <a:r>
              <a:rPr lang="en" sz="1800" u="sng">
                <a:solidFill>
                  <a:srgbClr val="002A40"/>
                </a:solidFill>
                <a:highlight>
                  <a:schemeClr val="lt1"/>
                </a:highlight>
                <a:latin typeface="Helvetica Neue"/>
                <a:ea typeface="Helvetica Neue"/>
                <a:cs typeface="Helvetica Neue"/>
                <a:sym typeface="Helvetica Neue"/>
              </a:rPr>
              <a:t>cut accessible DNA fragments </a:t>
            </a:r>
            <a:r>
              <a:rPr lang="en" sz="1800">
                <a:solidFill>
                  <a:srgbClr val="002A40"/>
                </a:solidFill>
                <a:highlight>
                  <a:schemeClr val="lt1"/>
                </a:highlight>
                <a:latin typeface="Helvetica Neue"/>
                <a:ea typeface="Helvetica Neue"/>
                <a:cs typeface="Helvetica Neue"/>
                <a:sym typeface="Helvetica Neue"/>
              </a:rPr>
              <a:t>and ligate sequencing adapters to both strands.</a:t>
            </a:r>
            <a:endParaRPr sz="1800">
              <a:solidFill>
                <a:srgbClr val="002A40"/>
              </a:solidFill>
              <a:highlight>
                <a:schemeClr val="lt1"/>
              </a:highlight>
              <a:latin typeface="Helvetica Neue"/>
              <a:ea typeface="Helvetica Neue"/>
              <a:cs typeface="Helvetica Neue"/>
              <a:sym typeface="Helvetica Neue"/>
            </a:endParaRPr>
          </a:p>
          <a:p>
            <a:pPr indent="-342900" lvl="0" marL="457200" rtl="0" algn="l">
              <a:lnSpc>
                <a:spcPct val="150000"/>
              </a:lnSpc>
              <a:spcBef>
                <a:spcPts val="0"/>
              </a:spcBef>
              <a:spcAft>
                <a:spcPts val="0"/>
              </a:spcAft>
              <a:buClr>
                <a:srgbClr val="002A40"/>
              </a:buClr>
              <a:buSzPts val="1800"/>
              <a:buFont typeface="Helvetica Neue"/>
              <a:buChar char="●"/>
            </a:pPr>
            <a:r>
              <a:rPr lang="en" sz="1800">
                <a:solidFill>
                  <a:srgbClr val="002A40"/>
                </a:solidFill>
                <a:latin typeface="Helvetica Neue"/>
                <a:ea typeface="Helvetica Neue"/>
                <a:cs typeface="Helvetica Neue"/>
                <a:sym typeface="Helvetica Neue"/>
              </a:rPr>
              <a:t>Fast “cut and paste” and “copy and paste” functions.</a:t>
            </a:r>
            <a:endParaRPr sz="1800">
              <a:solidFill>
                <a:srgbClr val="002A40"/>
              </a:solidFill>
              <a:highlight>
                <a:srgbClr val="FFFFFF"/>
              </a:highlight>
              <a:latin typeface="Helvetica Neue"/>
              <a:ea typeface="Helvetica Neue"/>
              <a:cs typeface="Helvetica Neue"/>
              <a:sym typeface="Helvetica Neue"/>
            </a:endParaRPr>
          </a:p>
        </p:txBody>
      </p:sp>
      <p:sp>
        <p:nvSpPr>
          <p:cNvPr id="172" name="Google Shape;172;p37"/>
          <p:cNvSpPr txBox="1"/>
          <p:nvPr/>
        </p:nvSpPr>
        <p:spPr>
          <a:xfrm>
            <a:off x="192875" y="653650"/>
            <a:ext cx="8682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2A40"/>
                </a:solidFill>
              </a:rPr>
              <a:t>A</a:t>
            </a:r>
            <a:r>
              <a:rPr lang="en" sz="1700">
                <a:solidFill>
                  <a:srgbClr val="002A40"/>
                </a:solidFill>
              </a:rPr>
              <a:t>ssay for </a:t>
            </a:r>
            <a:r>
              <a:rPr b="1" lang="en" sz="1700">
                <a:solidFill>
                  <a:srgbClr val="002A40"/>
                </a:solidFill>
              </a:rPr>
              <a:t>T</a:t>
            </a:r>
            <a:r>
              <a:rPr lang="en" sz="1700">
                <a:solidFill>
                  <a:srgbClr val="002A40"/>
                </a:solidFill>
              </a:rPr>
              <a:t>ransposase-</a:t>
            </a:r>
            <a:r>
              <a:rPr b="1" lang="en" sz="1700">
                <a:solidFill>
                  <a:srgbClr val="002A40"/>
                </a:solidFill>
              </a:rPr>
              <a:t>A</a:t>
            </a:r>
            <a:r>
              <a:rPr lang="en" sz="1700">
                <a:solidFill>
                  <a:srgbClr val="002A40"/>
                </a:solidFill>
              </a:rPr>
              <a:t>ccessible </a:t>
            </a:r>
            <a:r>
              <a:rPr b="1" lang="en" sz="1700">
                <a:solidFill>
                  <a:srgbClr val="002A40"/>
                </a:solidFill>
              </a:rPr>
              <a:t>C</a:t>
            </a:r>
            <a:r>
              <a:rPr lang="en" sz="1700">
                <a:solidFill>
                  <a:srgbClr val="002A40"/>
                </a:solidFill>
              </a:rPr>
              <a:t>hromatin with high-throughput sequencing</a:t>
            </a:r>
            <a:endParaRPr sz="1700">
              <a:solidFill>
                <a:srgbClr val="002A40"/>
              </a:solidFill>
            </a:endParaRPr>
          </a:p>
          <a:p>
            <a:pPr indent="0" lvl="0" marL="0" rtl="0" algn="l">
              <a:spcBef>
                <a:spcPts val="0"/>
              </a:spcBef>
              <a:spcAft>
                <a:spcPts val="0"/>
              </a:spcAft>
              <a:buNone/>
            </a:pPr>
            <a:r>
              <a:t/>
            </a:r>
            <a:endParaRPr sz="1700">
              <a:solidFill>
                <a:srgbClr val="002A40"/>
              </a:solidFill>
            </a:endParaRPr>
          </a:p>
        </p:txBody>
      </p:sp>
      <p:pic>
        <p:nvPicPr>
          <p:cNvPr id="173" name="Google Shape;173;p37"/>
          <p:cNvPicPr preferRelativeResize="0"/>
          <p:nvPr/>
        </p:nvPicPr>
        <p:blipFill rotWithShape="1">
          <a:blip r:embed="rId3">
            <a:alphaModFix/>
          </a:blip>
          <a:srcRect b="72689" l="0" r="48893" t="4955"/>
          <a:stretch/>
        </p:blipFill>
        <p:spPr>
          <a:xfrm>
            <a:off x="1656775" y="1034775"/>
            <a:ext cx="4932373" cy="16003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7"/>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Demo</a:t>
            </a:r>
            <a:endParaRPr/>
          </a:p>
        </p:txBody>
      </p:sp>
      <p:sp>
        <p:nvSpPr>
          <p:cNvPr id="996" name="Google Shape;996;p127"/>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lnSpc>
                <a:spcPct val="150000"/>
              </a:lnSpc>
              <a:spcBef>
                <a:spcPts val="1000"/>
              </a:spcBef>
              <a:spcAft>
                <a:spcPts val="0"/>
              </a:spcAft>
              <a:buNone/>
            </a:pPr>
            <a:r>
              <a:rPr lang="en" sz="2400" u="sng">
                <a:solidFill>
                  <a:schemeClr val="hlink"/>
                </a:solidFill>
                <a:latin typeface="Arial"/>
                <a:ea typeface="Arial"/>
                <a:cs typeface="Arial"/>
                <a:sym typeface="Arial"/>
                <a:hlinkClick r:id="rId3"/>
              </a:rPr>
              <a:t>Input data</a:t>
            </a:r>
            <a:endParaRPr>
              <a:latin typeface="Arial"/>
              <a:ea typeface="Arial"/>
              <a:cs typeface="Arial"/>
              <a:sym typeface="Arial"/>
            </a:endParaRPr>
          </a:p>
          <a:p>
            <a:pPr indent="-304800" lvl="0" marL="457200" rtl="0" algn="l">
              <a:lnSpc>
                <a:spcPct val="150000"/>
              </a:lnSpc>
              <a:spcBef>
                <a:spcPts val="1000"/>
              </a:spcBef>
              <a:spcAft>
                <a:spcPts val="0"/>
              </a:spcAft>
              <a:buClr>
                <a:schemeClr val="dk1"/>
              </a:buClr>
              <a:buSzPts val="1200"/>
              <a:buChar char="●"/>
            </a:pPr>
            <a:r>
              <a:rPr lang="en" sz="1200">
                <a:latin typeface="Arial"/>
                <a:ea typeface="Arial"/>
                <a:cs typeface="Arial"/>
                <a:sym typeface="Arial"/>
              </a:rPr>
              <a:t>Cryopreserved human peripheral blood mononuclear cells (PBMCs) from a healthy female donor aged 25 were obtained by 10x Genomics.</a:t>
            </a:r>
            <a:endParaRPr sz="1200">
              <a:latin typeface="Arial"/>
              <a:ea typeface="Arial"/>
              <a:cs typeface="Arial"/>
              <a:sym typeface="Arial"/>
            </a:endParaRPr>
          </a:p>
          <a:p>
            <a:pPr indent="-304800" lvl="0" marL="457200" rtl="0" algn="l">
              <a:lnSpc>
                <a:spcPct val="150000"/>
              </a:lnSpc>
              <a:spcBef>
                <a:spcPts val="0"/>
              </a:spcBef>
              <a:spcAft>
                <a:spcPts val="0"/>
              </a:spcAft>
              <a:buClr>
                <a:schemeClr val="dk1"/>
              </a:buClr>
              <a:buSzPts val="1200"/>
              <a:buChar char="●"/>
            </a:pPr>
            <a:r>
              <a:rPr lang="en" sz="1200">
                <a:latin typeface="Arial"/>
                <a:ea typeface="Arial"/>
                <a:cs typeface="Arial"/>
                <a:sym typeface="Arial"/>
              </a:rPr>
              <a:t>Nuclei Isolation for Single Cell Multiome ATAC + Gene Expression Sequencing</a:t>
            </a:r>
            <a:endParaRPr sz="1200">
              <a:latin typeface="Arial"/>
              <a:ea typeface="Arial"/>
              <a:cs typeface="Arial"/>
              <a:sym typeface="Arial"/>
            </a:endParaRPr>
          </a:p>
          <a:p>
            <a:pPr indent="-304800" lvl="0" marL="457200" rtl="0" algn="l">
              <a:lnSpc>
                <a:spcPct val="150000"/>
              </a:lnSpc>
              <a:spcBef>
                <a:spcPts val="0"/>
              </a:spcBef>
              <a:spcAft>
                <a:spcPts val="0"/>
              </a:spcAft>
              <a:buClr>
                <a:schemeClr val="dk1"/>
              </a:buClr>
              <a:buSzPts val="1200"/>
              <a:buChar char="●"/>
            </a:pPr>
            <a:r>
              <a:rPr lang="en" sz="1200">
                <a:latin typeface="Arial"/>
                <a:ea typeface="Arial"/>
                <a:cs typeface="Arial"/>
                <a:sym typeface="Arial"/>
              </a:rPr>
              <a:t>Pbmc_unsorted_3k.fragments.tsv.gz</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all PBMCs</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3,009 cells identified by cellranger</a:t>
            </a:r>
            <a:endParaRPr sz="1200">
              <a:latin typeface="Arial"/>
              <a:ea typeface="Arial"/>
              <a:cs typeface="Arial"/>
              <a:sym typeface="Arial"/>
            </a:endParaRPr>
          </a:p>
          <a:p>
            <a:pPr indent="-304800" lvl="0" marL="457200" rtl="0" algn="l">
              <a:lnSpc>
                <a:spcPct val="150000"/>
              </a:lnSpc>
              <a:spcBef>
                <a:spcPts val="0"/>
              </a:spcBef>
              <a:spcAft>
                <a:spcPts val="0"/>
              </a:spcAft>
              <a:buClr>
                <a:schemeClr val="dk1"/>
              </a:buClr>
              <a:buSzPts val="1200"/>
              <a:buChar char="●"/>
            </a:pPr>
            <a:r>
              <a:rPr lang="en" sz="1200">
                <a:latin typeface="Arial"/>
                <a:ea typeface="Arial"/>
                <a:cs typeface="Arial"/>
                <a:sym typeface="Arial"/>
              </a:rPr>
              <a:t>pbmc_sorted_3k.fragments.tsv.gz</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Granulocytes were removed by cell sorting</a:t>
            </a:r>
            <a:endParaRPr sz="1200">
              <a:latin typeface="Arial"/>
              <a:ea typeface="Arial"/>
              <a:cs typeface="Arial"/>
              <a:sym typeface="Arial"/>
            </a:endParaRPr>
          </a:p>
          <a:p>
            <a:pPr indent="-304800" lvl="1" marL="914400" rtl="0" algn="l">
              <a:lnSpc>
                <a:spcPct val="150000"/>
              </a:lnSpc>
              <a:spcBef>
                <a:spcPts val="0"/>
              </a:spcBef>
              <a:spcAft>
                <a:spcPts val="0"/>
              </a:spcAft>
              <a:buClr>
                <a:schemeClr val="dk1"/>
              </a:buClr>
              <a:buSzPts val="1200"/>
              <a:buChar char="○"/>
            </a:pPr>
            <a:r>
              <a:rPr lang="en" sz="1200">
                <a:latin typeface="Arial"/>
                <a:ea typeface="Arial"/>
                <a:cs typeface="Arial"/>
                <a:sym typeface="Arial"/>
              </a:rPr>
              <a:t>2,711 cells identified by cellranger</a:t>
            </a:r>
            <a:endParaRPr sz="1200">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28"/>
          <p:cNvSpPr txBox="1"/>
          <p:nvPr>
            <p:ph idx="1" type="body"/>
          </p:nvPr>
        </p:nvSpPr>
        <p:spPr>
          <a:xfrm>
            <a:off x="628650" y="884587"/>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1002" name="Google Shape;1002;p128"/>
          <p:cNvSpPr txBox="1"/>
          <p:nvPr>
            <p:ph type="title"/>
          </p:nvPr>
        </p:nvSpPr>
        <p:spPr>
          <a:xfrm>
            <a:off x="174525" y="147766"/>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0D8EA"/>
              </a:buClr>
              <a:buSzPts val="3300"/>
              <a:buFont typeface="Helvetica Neue"/>
              <a:buNone/>
            </a:pPr>
            <a:r>
              <a:rPr lang="en">
                <a:solidFill>
                  <a:srgbClr val="00D8EA"/>
                </a:solidFill>
              </a:rPr>
              <a:t>Helpful resources</a:t>
            </a:r>
            <a:endParaRPr>
              <a:solidFill>
                <a:srgbClr val="00D8EA"/>
              </a:solidFill>
            </a:endParaRPr>
          </a:p>
        </p:txBody>
      </p:sp>
      <p:sp>
        <p:nvSpPr>
          <p:cNvPr id="1003" name="Google Shape;1003;p128"/>
          <p:cNvSpPr txBox="1"/>
          <p:nvPr/>
        </p:nvSpPr>
        <p:spPr>
          <a:xfrm>
            <a:off x="87225" y="3754825"/>
            <a:ext cx="8061300" cy="132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Helvetica Neue"/>
                <a:ea typeface="Helvetica Neue"/>
                <a:cs typeface="Helvetica Neue"/>
                <a:sym typeface="Helvetica Neue"/>
              </a:rPr>
              <a:t>For questions:</a:t>
            </a:r>
            <a:endParaRPr b="1" sz="1600">
              <a:solidFill>
                <a:schemeClr val="dk2"/>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600" u="sng">
                <a:solidFill>
                  <a:schemeClr val="hlink"/>
                </a:solidFill>
                <a:latin typeface="Helvetica Neue Light"/>
                <a:ea typeface="Helvetica Neue Light"/>
                <a:cs typeface="Helvetica Neue Light"/>
                <a:sym typeface="Helvetica Neue Light"/>
                <a:hlinkClick r:id="rId4"/>
              </a:rPr>
              <a:t>ayushi.agrawal@gladstone.ucsf.edu</a:t>
            </a:r>
            <a:endParaRPr sz="1600">
              <a:solidFill>
                <a:schemeClr val="dk2"/>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100">
              <a:solidFill>
                <a:schemeClr val="dk2"/>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sz="1600" u="sng">
                <a:solidFill>
                  <a:schemeClr val="hlink"/>
                </a:solidFill>
                <a:latin typeface="Helvetica Neue Light"/>
                <a:ea typeface="Helvetica Neue Light"/>
                <a:cs typeface="Helvetica Neue Light"/>
                <a:sym typeface="Helvetica Neue Light"/>
                <a:hlinkClick r:id="rId5"/>
              </a:rPr>
              <a:t>reuben.thomas@gladstone.ucsf.edu</a:t>
            </a:r>
            <a:endParaRPr sz="1600">
              <a:solidFill>
                <a:schemeClr val="dk2"/>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sz="1600" u="sng">
                <a:solidFill>
                  <a:schemeClr val="hlink"/>
                </a:solidFill>
                <a:latin typeface="Helvetica Neue Light"/>
                <a:ea typeface="Helvetica Neue Light"/>
                <a:cs typeface="Helvetica Neue Light"/>
                <a:sym typeface="Helvetica Neue Light"/>
                <a:hlinkClick r:id="rId6"/>
              </a:rPr>
              <a:t>michela.traglia@gladstone.ucsf.edu</a:t>
            </a:r>
            <a:endParaRPr sz="1600">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9"/>
          <p:cNvSpPr txBox="1"/>
          <p:nvPr>
            <p:ph type="title"/>
          </p:nvPr>
        </p:nvSpPr>
        <p:spPr>
          <a:xfrm>
            <a:off x="174525" y="14776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Please take our survey to improve our workshops</a:t>
            </a:r>
            <a:endParaRPr/>
          </a:p>
        </p:txBody>
      </p:sp>
      <p:sp>
        <p:nvSpPr>
          <p:cNvPr id="1010" name="Google Shape;1010;p129"/>
          <p:cNvSpPr txBox="1"/>
          <p:nvPr/>
        </p:nvSpPr>
        <p:spPr>
          <a:xfrm>
            <a:off x="227075" y="1611150"/>
            <a:ext cx="8381700" cy="960600"/>
          </a:xfrm>
          <a:prstGeom prst="rect">
            <a:avLst/>
          </a:prstGeom>
          <a:noFill/>
          <a:ln>
            <a:noFill/>
          </a:ln>
        </p:spPr>
        <p:txBody>
          <a:bodyPr anchorCtr="0" anchor="t" bIns="91425" lIns="91425" spcFirstLastPara="1" rIns="91425" wrap="square" tIns="91425">
            <a:spAutoFit/>
          </a:bodyPr>
          <a:lstStyle/>
          <a:p>
            <a:pPr indent="-457200" lvl="0" marL="457200" rtl="0" algn="l">
              <a:lnSpc>
                <a:spcPct val="90000"/>
              </a:lnSpc>
              <a:spcBef>
                <a:spcPts val="0"/>
              </a:spcBef>
              <a:spcAft>
                <a:spcPts val="0"/>
              </a:spcAft>
              <a:buClr>
                <a:srgbClr val="002B42"/>
              </a:buClr>
              <a:buSzPts val="2240"/>
              <a:buChar char="●"/>
            </a:pPr>
            <a:r>
              <a:rPr lang="en" sz="2800" u="sng">
                <a:solidFill>
                  <a:srgbClr val="CC28A3"/>
                </a:solidFill>
                <a:hlinkClick r:id="rId3">
                  <a:extLst>
                    <a:ext uri="{A12FA001-AC4F-418D-AE19-62706E023703}">
                      <ahyp:hlinkClr val="tx"/>
                    </a:ext>
                  </a:extLst>
                </a:hlinkClick>
              </a:rPr>
              <a:t>https://www.surveymonkey.com/r/F75J6VZ</a:t>
            </a:r>
            <a:endParaRPr sz="2800">
              <a:solidFill>
                <a:srgbClr val="002B42"/>
              </a:solidFill>
            </a:endParaRPr>
          </a:p>
          <a:p>
            <a:pPr indent="-457200" lvl="0" marL="457200" rtl="0" algn="l">
              <a:lnSpc>
                <a:spcPct val="90000"/>
              </a:lnSpc>
              <a:spcBef>
                <a:spcPts val="0"/>
              </a:spcBef>
              <a:spcAft>
                <a:spcPts val="0"/>
              </a:spcAft>
              <a:buClr>
                <a:srgbClr val="002B42"/>
              </a:buClr>
              <a:buSzPts val="2240"/>
              <a:buChar char="●"/>
            </a:pPr>
            <a:r>
              <a:rPr lang="en" sz="2800">
                <a:solidFill>
                  <a:srgbClr val="002B42"/>
                </a:solidFill>
              </a:rPr>
              <a:t>~3 min.</a:t>
            </a:r>
            <a:endParaRPr sz="2800">
              <a:solidFill>
                <a:srgbClr val="002B42"/>
              </a:solidFill>
            </a:endParaRPr>
          </a:p>
        </p:txBody>
      </p:sp>
      <p:sp>
        <p:nvSpPr>
          <p:cNvPr id="1011" name="Google Shape;1011;p129"/>
          <p:cNvSpPr txBox="1"/>
          <p:nvPr/>
        </p:nvSpPr>
        <p:spPr>
          <a:xfrm>
            <a:off x="227075" y="2879825"/>
            <a:ext cx="89169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900" u="sng">
                <a:solidFill>
                  <a:schemeClr val="hlink"/>
                </a:solidFill>
                <a:highlight>
                  <a:schemeClr val="lt1"/>
                </a:highlight>
                <a:latin typeface="Helvetica Neue"/>
                <a:ea typeface="Helvetica Neue"/>
                <a:cs typeface="Helvetica Neue"/>
                <a:sym typeface="Helvetica Neue"/>
                <a:hlinkClick r:id="rId4"/>
              </a:rPr>
              <a:t>DATA SCIENCE TRAINING PROGRAM:</a:t>
            </a:r>
            <a:r>
              <a:rPr b="1" lang="en" sz="3000">
                <a:solidFill>
                  <a:srgbClr val="CC29A4"/>
                </a:solidFill>
                <a:highlight>
                  <a:schemeClr val="lt1"/>
                </a:highlight>
                <a:latin typeface="Helvetica Neue"/>
                <a:ea typeface="Helvetica Neue"/>
                <a:cs typeface="Helvetica Neue"/>
                <a:sym typeface="Helvetica Neue"/>
              </a:rPr>
              <a:t> </a:t>
            </a:r>
            <a:r>
              <a:rPr lang="en" sz="3000">
                <a:solidFill>
                  <a:srgbClr val="76A5AF"/>
                </a:solidFill>
                <a:latin typeface="Helvetica Neue"/>
                <a:ea typeface="Helvetica Neue"/>
                <a:cs typeface="Helvetica Neue"/>
                <a:sym typeface="Helvetica Neue"/>
              </a:rPr>
              <a:t>upcoming workshops</a:t>
            </a:r>
            <a:endParaRPr sz="3000">
              <a:solidFill>
                <a:srgbClr val="76A5AF"/>
              </a:solidFill>
              <a:latin typeface="Helvetica Neue"/>
              <a:ea typeface="Helvetica Neue"/>
              <a:cs typeface="Helvetica Neue"/>
              <a:sym typeface="Helvetica Neue"/>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30"/>
          <p:cNvSpPr txBox="1"/>
          <p:nvPr>
            <p:ph type="title"/>
          </p:nvPr>
        </p:nvSpPr>
        <p:spPr>
          <a:xfrm>
            <a:off x="628650" y="3789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Questions from participant </a:t>
            </a:r>
            <a:endParaRPr/>
          </a:p>
        </p:txBody>
      </p:sp>
      <p:sp>
        <p:nvSpPr>
          <p:cNvPr id="1017" name="Google Shape;1017;p130"/>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04800" lvl="0" marL="596900" rtl="0" algn="l">
              <a:lnSpc>
                <a:spcPct val="115000"/>
              </a:lnSpc>
              <a:spcBef>
                <a:spcPts val="0"/>
              </a:spcBef>
              <a:spcAft>
                <a:spcPts val="0"/>
              </a:spcAft>
              <a:buClr>
                <a:srgbClr val="0000FF"/>
              </a:buClr>
              <a:buSzPts val="1200"/>
              <a:buFont typeface="Calibri"/>
              <a:buChar char="●"/>
            </a:pPr>
            <a:r>
              <a:rPr lang="en" sz="1200">
                <a:solidFill>
                  <a:srgbClr val="0000FF"/>
                </a:solidFill>
                <a:highlight>
                  <a:srgbClr val="FFFFFF"/>
                </a:highlight>
                <a:latin typeface="Calibri"/>
                <a:ea typeface="Calibri"/>
                <a:cs typeface="Calibri"/>
                <a:sym typeface="Calibri"/>
              </a:rPr>
              <a:t>Are the insertion counts NOT normalized in peaks? If I remember correctly, the LSI is implemented for normalization.</a:t>
            </a:r>
            <a:endParaRPr sz="1200">
              <a:solidFill>
                <a:srgbClr val="0000FF"/>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Yes, insertion counts in peaks </a:t>
            </a:r>
            <a:r>
              <a:rPr lang="en" sz="1200" u="sng">
                <a:solidFill>
                  <a:schemeClr val="dk1"/>
                </a:solidFill>
                <a:highlight>
                  <a:srgbClr val="FFFFFF"/>
                </a:highlight>
                <a:latin typeface="Calibri"/>
                <a:ea typeface="Calibri"/>
                <a:cs typeface="Calibri"/>
                <a:sym typeface="Calibri"/>
              </a:rPr>
              <a:t>in ArchR</a:t>
            </a:r>
            <a:r>
              <a:rPr lang="en" sz="1200">
                <a:solidFill>
                  <a:schemeClr val="dk1"/>
                </a:solidFill>
                <a:highlight>
                  <a:srgbClr val="FFFFFF"/>
                </a:highlight>
                <a:latin typeface="Calibri"/>
                <a:ea typeface="Calibri"/>
                <a:cs typeface="Calibri"/>
                <a:sym typeface="Calibri"/>
              </a:rPr>
              <a:t> are NOT normalized. See sample code in next slide.</a:t>
            </a:r>
            <a:endParaRPr sz="1200">
              <a:solidFill>
                <a:schemeClr val="dk1"/>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304800" lvl="0" marL="596900" rtl="0" algn="l">
              <a:lnSpc>
                <a:spcPct val="115000"/>
              </a:lnSpc>
              <a:spcBef>
                <a:spcPts val="0"/>
              </a:spcBef>
              <a:spcAft>
                <a:spcPts val="0"/>
              </a:spcAft>
              <a:buClr>
                <a:srgbClr val="0000FF"/>
              </a:buClr>
              <a:buSzPts val="1200"/>
              <a:buFont typeface="Calibri"/>
              <a:buChar char="●"/>
            </a:pPr>
            <a:r>
              <a:rPr lang="en" sz="1200">
                <a:solidFill>
                  <a:srgbClr val="0000FF"/>
                </a:solidFill>
                <a:highlight>
                  <a:srgbClr val="FFFFFF"/>
                </a:highlight>
                <a:latin typeface="Calibri"/>
                <a:ea typeface="Calibri"/>
                <a:cs typeface="Calibri"/>
                <a:sym typeface="Calibri"/>
              </a:rPr>
              <a:t>When I analyzed the differential peaks for two groups (control vs mutant) using the default function of getMarkerFeatures() and then filtering by log2FC&gt;0, the result was not the same as the pairwise comparison by defining useGroups and bgdGroups under the function. Theoretically, there should be overlapped peaks between these two methods, but I am confused as to why there were no overlaps.</a:t>
            </a:r>
            <a:endParaRPr sz="1200">
              <a:solidFill>
                <a:srgbClr val="0000FF"/>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Need more information. </a:t>
            </a:r>
            <a:r>
              <a:rPr lang="en" sz="1200" u="sng">
                <a:solidFill>
                  <a:schemeClr val="hlink"/>
                </a:solidFill>
                <a:highlight>
                  <a:srgbClr val="FFFFFF"/>
                </a:highlight>
                <a:latin typeface="Calibri"/>
                <a:ea typeface="Calibri"/>
                <a:cs typeface="Calibri"/>
                <a:sym typeface="Calibri"/>
                <a:hlinkClick r:id="rId3"/>
              </a:rPr>
              <a:t>https://www.archrproject.com/bookdown/pairwise-testing-between-groups.html</a:t>
            </a:r>
            <a:r>
              <a:rPr lang="en" sz="1200">
                <a:solidFill>
                  <a:schemeClr val="dk1"/>
                </a:solidFill>
                <a:highlight>
                  <a:srgbClr val="FFFFFF"/>
                </a:highlight>
                <a:latin typeface="Calibri"/>
                <a:ea typeface="Calibri"/>
                <a:cs typeface="Calibri"/>
                <a:sym typeface="Calibri"/>
              </a:rPr>
              <a:t> </a:t>
            </a:r>
            <a:endParaRPr sz="1200">
              <a:solidFill>
                <a:schemeClr val="dk1"/>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304800" lvl="0" marL="596900" rtl="0" algn="l">
              <a:lnSpc>
                <a:spcPct val="115000"/>
              </a:lnSpc>
              <a:spcBef>
                <a:spcPts val="0"/>
              </a:spcBef>
              <a:spcAft>
                <a:spcPts val="0"/>
              </a:spcAft>
              <a:buClr>
                <a:srgbClr val="0000FF"/>
              </a:buClr>
              <a:buSzPts val="1200"/>
              <a:buFont typeface="Calibri"/>
              <a:buChar char="●"/>
            </a:pPr>
            <a:r>
              <a:rPr lang="en" sz="1200">
                <a:solidFill>
                  <a:srgbClr val="0000FF"/>
                </a:solidFill>
                <a:highlight>
                  <a:srgbClr val="FFFFFF"/>
                </a:highlight>
                <a:latin typeface="Calibri"/>
                <a:ea typeface="Calibri"/>
                <a:cs typeface="Calibri"/>
                <a:sym typeface="Calibri"/>
              </a:rPr>
              <a:t>After identifying differential motifs, is it possible to trace back the corresponding peak locations and target genes of the motifs in ArchR? I found that the outputs of diff motifs from ArchR only contain the genomic location of the motifs rather than the peaks. I'm asking this as I'm interested in identifying the specific motif in a different peak of the target gene/DEG in the mutant.</a:t>
            </a:r>
            <a:endParaRPr sz="1200">
              <a:solidFill>
                <a:srgbClr val="0000FF"/>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highlight>
                  <a:srgbClr val="FFFFFF"/>
                </a:highlight>
                <a:latin typeface="Calibri"/>
                <a:ea typeface="Calibri"/>
                <a:cs typeface="Calibri"/>
                <a:sym typeface="Calibri"/>
              </a:rPr>
              <a:t>See sample code in next 3 slides.</a:t>
            </a:r>
            <a:endParaRPr sz="1200">
              <a:solidFill>
                <a:schemeClr val="dk1"/>
              </a:solidFill>
              <a:highlight>
                <a:srgbClr val="FFFFFF"/>
              </a:highlight>
              <a:latin typeface="Calibri"/>
              <a:ea typeface="Calibri"/>
              <a:cs typeface="Calibri"/>
              <a:sym typeface="Calibri"/>
            </a:endParaRPr>
          </a:p>
          <a:p>
            <a:pPr indent="0" lvl="0" marL="0" rtl="0" algn="l">
              <a:spcBef>
                <a:spcPts val="8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1"/>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Get info on peak count matrix</a:t>
            </a:r>
            <a:endParaRPr/>
          </a:p>
        </p:txBody>
      </p:sp>
      <p:sp>
        <p:nvSpPr>
          <p:cNvPr id="1023" name="Google Shape;1023;p131"/>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Courier New"/>
                <a:ea typeface="Courier New"/>
                <a:cs typeface="Courier New"/>
                <a:sym typeface="Courier New"/>
              </a:rPr>
              <a:t>##get the peak matrix</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peak_data &lt;- </a:t>
            </a:r>
            <a:r>
              <a:rPr b="1" lang="en">
                <a:solidFill>
                  <a:srgbClr val="38761D"/>
                </a:solidFill>
                <a:latin typeface="Courier New"/>
                <a:ea typeface="Courier New"/>
                <a:cs typeface="Courier New"/>
                <a:sym typeface="Courier New"/>
              </a:rPr>
              <a:t>getMatrixFromProject</a:t>
            </a:r>
            <a:r>
              <a:rPr lang="en">
                <a:latin typeface="Courier New"/>
                <a:ea typeface="Courier New"/>
                <a:cs typeface="Courier New"/>
                <a:sym typeface="Courier New"/>
              </a:rPr>
              <a:t>(ArchRProj = demo_proj, useMatrix = "PeakMatrix")</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##view the peak count matrix</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peak_data@assays@data$PeakMatrix[1:10, 1:3]</a:t>
            </a:r>
            <a:endParaRPr>
              <a:latin typeface="Courier New"/>
              <a:ea typeface="Courier New"/>
              <a:cs typeface="Courier New"/>
              <a:sym typeface="Courier New"/>
            </a:endParaRPr>
          </a:p>
          <a:p>
            <a:pPr indent="0" lvl="0" marL="0" rtl="0" algn="l">
              <a:spcBef>
                <a:spcPts val="800"/>
              </a:spcBef>
              <a:spcAft>
                <a:spcPts val="0"/>
              </a:spcAft>
              <a:buNone/>
            </a:pPr>
            <a:r>
              <a:t/>
            </a:r>
            <a:endParaRPr>
              <a:latin typeface="Courier New"/>
              <a:ea typeface="Courier New"/>
              <a:cs typeface="Courier New"/>
              <a:sym typeface="Courier New"/>
            </a:endParaRPr>
          </a:p>
          <a:p>
            <a:pPr indent="0" lvl="0" marL="0" rtl="0" algn="l">
              <a:spcBef>
                <a:spcPts val="800"/>
              </a:spcBef>
              <a:spcAft>
                <a:spcPts val="0"/>
              </a:spcAft>
              <a:buNone/>
            </a:pPr>
            <a:r>
              <a:rPr lang="en">
                <a:latin typeface="Courier New"/>
                <a:ea typeface="Courier New"/>
                <a:cs typeface="Courier New"/>
                <a:sym typeface="Courier New"/>
              </a:rPr>
              <a:t>##get info on genomic ranges for peaks - this will also provide info on closest gene</a:t>
            </a:r>
            <a:endParaRPr>
              <a:latin typeface="Courier New"/>
              <a:ea typeface="Courier New"/>
              <a:cs typeface="Courier New"/>
              <a:sym typeface="Courier New"/>
            </a:endParaRPr>
          </a:p>
          <a:p>
            <a:pPr indent="0" lvl="0" marL="0" rtl="0" algn="l">
              <a:spcBef>
                <a:spcPts val="800"/>
              </a:spcBef>
              <a:spcAft>
                <a:spcPts val="0"/>
              </a:spcAft>
              <a:buNone/>
            </a:pPr>
            <a:r>
              <a:rPr b="1" lang="en">
                <a:solidFill>
                  <a:srgbClr val="38761D"/>
                </a:solidFill>
                <a:latin typeface="Courier New"/>
                <a:ea typeface="Courier New"/>
                <a:cs typeface="Courier New"/>
                <a:sym typeface="Courier New"/>
              </a:rPr>
              <a:t>rowRanges</a:t>
            </a:r>
            <a:r>
              <a:rPr lang="en">
                <a:latin typeface="Courier New"/>
                <a:ea typeface="Courier New"/>
                <a:cs typeface="Courier New"/>
                <a:sym typeface="Courier New"/>
              </a:rPr>
              <a:t>(peak_data)</a:t>
            </a:r>
            <a:endParaRPr>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32"/>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Access/View the LSI reduction</a:t>
            </a:r>
            <a:endParaRPr/>
          </a:p>
        </p:txBody>
      </p:sp>
      <p:sp>
        <p:nvSpPr>
          <p:cNvPr id="1029" name="Google Shape;1029;p132"/>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Courier New"/>
                <a:ea typeface="Courier New"/>
                <a:cs typeface="Courier New"/>
                <a:sym typeface="Courier New"/>
              </a:rPr>
              <a:t>View((demo_proj@reducedDims@listData[["IterativeLSI"]]$matSVD))</a:t>
            </a:r>
            <a:endParaRPr>
              <a:latin typeface="Courier New"/>
              <a:ea typeface="Courier New"/>
              <a:cs typeface="Courier New"/>
              <a:sym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33"/>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Motif presence in peaks</a:t>
            </a:r>
            <a:endParaRPr/>
          </a:p>
        </p:txBody>
      </p:sp>
      <p:sp>
        <p:nvSpPr>
          <p:cNvPr id="1035" name="Google Shape;1035;p133"/>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Courier New"/>
                <a:ea typeface="Courier New"/>
                <a:cs typeface="Courier New"/>
                <a:sym typeface="Courier New"/>
              </a:rPr>
              <a:t>motif_presence &lt;- </a:t>
            </a:r>
            <a:r>
              <a:rPr b="1" lang="en">
                <a:solidFill>
                  <a:srgbClr val="38761D"/>
                </a:solidFill>
                <a:latin typeface="Courier New"/>
                <a:ea typeface="Courier New"/>
                <a:cs typeface="Courier New"/>
                <a:sym typeface="Courier New"/>
              </a:rPr>
              <a:t>getMatches</a:t>
            </a:r>
            <a:r>
              <a:rPr lang="en">
                <a:latin typeface="Courier New"/>
                <a:ea typeface="Courier New"/>
                <a:cs typeface="Courier New"/>
                <a:sym typeface="Courier New"/>
              </a:rPr>
              <a:t>(ArchRProj = demo_proj, name = "Motif", annoName = NULL)</a:t>
            </a:r>
            <a:endParaRPr>
              <a:latin typeface="Courier New"/>
              <a:ea typeface="Courier New"/>
              <a:cs typeface="Courier New"/>
              <a:sym typeface="Courier New"/>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rPr lang="en">
                <a:latin typeface="Courier New"/>
                <a:ea typeface="Courier New"/>
                <a:cs typeface="Courier New"/>
                <a:sym typeface="Courier New"/>
              </a:rPr>
              <a:t>motif_presence_matrix &lt;- motif_presence@assays@data@listData[["matches"]] %&gt;% </a:t>
            </a:r>
            <a:endParaRPr>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a:latin typeface="Courier New"/>
                <a:ea typeface="Courier New"/>
                <a:cs typeface="Courier New"/>
                <a:sym typeface="Courier New"/>
              </a:rPr>
              <a:t>    as.matrix() %&gt;%</a:t>
            </a:r>
            <a:endParaRPr>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a:latin typeface="Courier New"/>
                <a:ea typeface="Courier New"/>
                <a:cs typeface="Courier New"/>
                <a:sym typeface="Courier New"/>
              </a:rPr>
              <a:t>     add(0)</a:t>
            </a:r>
            <a:endParaRPr>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35"/>
          <p:cNvSpPr txBox="1"/>
          <p:nvPr>
            <p:ph type="title"/>
          </p:nvPr>
        </p:nvSpPr>
        <p:spPr>
          <a:xfrm>
            <a:off x="114300" y="188400"/>
            <a:ext cx="9326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Which tool is the best? </a:t>
            </a:r>
            <a:endParaRPr/>
          </a:p>
        </p:txBody>
      </p:sp>
      <p:pic>
        <p:nvPicPr>
          <p:cNvPr id="1045" name="Google Shape;1045;p135"/>
          <p:cNvPicPr preferRelativeResize="0"/>
          <p:nvPr/>
        </p:nvPicPr>
        <p:blipFill>
          <a:blip r:embed="rId3">
            <a:alphaModFix/>
          </a:blip>
          <a:stretch>
            <a:fillRect/>
          </a:stretch>
        </p:blipFill>
        <p:spPr>
          <a:xfrm>
            <a:off x="740550" y="821600"/>
            <a:ext cx="5474524" cy="2695324"/>
          </a:xfrm>
          <a:prstGeom prst="rect">
            <a:avLst/>
          </a:prstGeom>
          <a:noFill/>
          <a:ln>
            <a:noFill/>
          </a:ln>
        </p:spPr>
      </p:pic>
      <p:sp>
        <p:nvSpPr>
          <p:cNvPr id="1046" name="Google Shape;1046;p135"/>
          <p:cNvSpPr txBox="1"/>
          <p:nvPr/>
        </p:nvSpPr>
        <p:spPr>
          <a:xfrm>
            <a:off x="6215075" y="1093375"/>
            <a:ext cx="1766400" cy="73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Creation of AnnData files based on 500 bp genome-wide tile matrix</a:t>
            </a:r>
            <a:endParaRPr sz="10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QC filtering</a:t>
            </a:r>
            <a:endParaRPr sz="1000">
              <a:solidFill>
                <a:srgbClr val="002B42"/>
              </a:solidFill>
              <a:latin typeface="Helvetica Neue"/>
              <a:ea typeface="Helvetica Neue"/>
              <a:cs typeface="Helvetica Neue"/>
              <a:sym typeface="Helvetica Neue"/>
            </a:endParaRPr>
          </a:p>
        </p:txBody>
      </p:sp>
      <p:sp>
        <p:nvSpPr>
          <p:cNvPr id="1047" name="Google Shape;1047;p135"/>
          <p:cNvSpPr txBox="1"/>
          <p:nvPr/>
        </p:nvSpPr>
        <p:spPr>
          <a:xfrm>
            <a:off x="6215075" y="1902525"/>
            <a:ext cx="1766400" cy="73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Add 500bp Tile Matrix to AnnData and then run spectral embedding</a:t>
            </a:r>
            <a:endParaRPr sz="10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UMAP and tSNE </a:t>
            </a:r>
            <a:endParaRPr sz="1000">
              <a:solidFill>
                <a:srgbClr val="002B42"/>
              </a:solidFill>
              <a:latin typeface="Helvetica Neue"/>
              <a:ea typeface="Helvetica Neue"/>
              <a:cs typeface="Helvetica Neue"/>
              <a:sym typeface="Helvetica Neue"/>
            </a:endParaRPr>
          </a:p>
        </p:txBody>
      </p:sp>
      <p:sp>
        <p:nvSpPr>
          <p:cNvPr id="1048" name="Google Shape;1048;p135"/>
          <p:cNvSpPr txBox="1"/>
          <p:nvPr/>
        </p:nvSpPr>
        <p:spPr>
          <a:xfrm>
            <a:off x="6215075" y="2664525"/>
            <a:ext cx="1766400" cy="73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2B42"/>
                </a:solidFill>
                <a:latin typeface="Helvetica Neue"/>
                <a:ea typeface="Helvetica Neue"/>
                <a:cs typeface="Helvetica Neue"/>
                <a:sym typeface="Helvetica Neue"/>
              </a:rPr>
              <a:t>Tile-based gene score</a:t>
            </a:r>
            <a:endParaRPr sz="1000">
              <a:solidFill>
                <a:srgbClr val="002B42"/>
              </a:solidFill>
              <a:latin typeface="Helvetica Neue"/>
              <a:ea typeface="Helvetica Neue"/>
              <a:cs typeface="Helvetica Neue"/>
              <a:sym typeface="Helvetica Neue"/>
            </a:endParaRPr>
          </a:p>
        </p:txBody>
      </p:sp>
      <p:sp>
        <p:nvSpPr>
          <p:cNvPr id="1049" name="Google Shape;1049;p135"/>
          <p:cNvSpPr txBox="1"/>
          <p:nvPr/>
        </p:nvSpPr>
        <p:spPr>
          <a:xfrm>
            <a:off x="6470975" y="821600"/>
            <a:ext cx="12546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2B42"/>
                </a:solidFill>
                <a:latin typeface="Helvetica Neue"/>
                <a:ea typeface="Helvetica Neue"/>
                <a:cs typeface="Helvetica Neue"/>
                <a:sym typeface="Helvetica Neue"/>
              </a:rPr>
              <a:t>SnapATAC2</a:t>
            </a:r>
            <a:endParaRPr b="1" sz="1000">
              <a:solidFill>
                <a:srgbClr val="002B42"/>
              </a:solidFill>
              <a:latin typeface="Helvetica Neue"/>
              <a:ea typeface="Helvetica Neue"/>
              <a:cs typeface="Helvetica Neue"/>
              <a:sym typeface="Helvetica Neue"/>
            </a:endParaRPr>
          </a:p>
        </p:txBody>
      </p:sp>
      <p:sp>
        <p:nvSpPr>
          <p:cNvPr id="1050" name="Google Shape;1050;p135"/>
          <p:cNvSpPr txBox="1"/>
          <p:nvPr/>
        </p:nvSpPr>
        <p:spPr>
          <a:xfrm>
            <a:off x="1313500" y="3392375"/>
            <a:ext cx="4125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2B42"/>
                </a:solidFill>
                <a:latin typeface="Helvetica Neue"/>
                <a:ea typeface="Helvetica Neue"/>
                <a:cs typeface="Helvetica Neue"/>
                <a:sym typeface="Helvetica Neue"/>
              </a:rPr>
              <a:t>R</a:t>
            </a:r>
            <a:endParaRPr sz="2100">
              <a:solidFill>
                <a:srgbClr val="002B42"/>
              </a:solidFill>
              <a:latin typeface="Helvetica Neue"/>
              <a:ea typeface="Helvetica Neue"/>
              <a:cs typeface="Helvetica Neue"/>
              <a:sym typeface="Helvetica Neue"/>
            </a:endParaRPr>
          </a:p>
        </p:txBody>
      </p:sp>
      <p:sp>
        <p:nvSpPr>
          <p:cNvPr id="1051" name="Google Shape;1051;p135"/>
          <p:cNvSpPr txBox="1"/>
          <p:nvPr/>
        </p:nvSpPr>
        <p:spPr>
          <a:xfrm>
            <a:off x="3271563" y="3392375"/>
            <a:ext cx="4125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2B42"/>
                </a:solidFill>
                <a:latin typeface="Helvetica Neue"/>
                <a:ea typeface="Helvetica Neue"/>
                <a:cs typeface="Helvetica Neue"/>
                <a:sym typeface="Helvetica Neue"/>
              </a:rPr>
              <a:t>R</a:t>
            </a:r>
            <a:endParaRPr sz="2100">
              <a:solidFill>
                <a:srgbClr val="002B42"/>
              </a:solidFill>
              <a:latin typeface="Helvetica Neue"/>
              <a:ea typeface="Helvetica Neue"/>
              <a:cs typeface="Helvetica Neue"/>
              <a:sym typeface="Helvetica Neue"/>
            </a:endParaRPr>
          </a:p>
        </p:txBody>
      </p:sp>
      <p:sp>
        <p:nvSpPr>
          <p:cNvPr id="1052" name="Google Shape;1052;p135"/>
          <p:cNvSpPr txBox="1"/>
          <p:nvPr/>
        </p:nvSpPr>
        <p:spPr>
          <a:xfrm>
            <a:off x="5154650" y="3401325"/>
            <a:ext cx="4125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2B42"/>
                </a:solidFill>
                <a:latin typeface="Helvetica Neue"/>
                <a:ea typeface="Helvetica Neue"/>
                <a:cs typeface="Helvetica Neue"/>
                <a:sym typeface="Helvetica Neue"/>
              </a:rPr>
              <a:t>R</a:t>
            </a:r>
            <a:endParaRPr sz="2100">
              <a:solidFill>
                <a:srgbClr val="002B42"/>
              </a:solidFill>
              <a:latin typeface="Helvetica Neue"/>
              <a:ea typeface="Helvetica Neue"/>
              <a:cs typeface="Helvetica Neue"/>
              <a:sym typeface="Helvetica Neue"/>
            </a:endParaRPr>
          </a:p>
        </p:txBody>
      </p:sp>
      <p:sp>
        <p:nvSpPr>
          <p:cNvPr id="1053" name="Google Shape;1053;p135"/>
          <p:cNvSpPr txBox="1"/>
          <p:nvPr/>
        </p:nvSpPr>
        <p:spPr>
          <a:xfrm>
            <a:off x="6470975" y="3366550"/>
            <a:ext cx="12546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02B42"/>
                </a:solidFill>
                <a:latin typeface="Helvetica Neue"/>
                <a:ea typeface="Helvetica Neue"/>
                <a:cs typeface="Helvetica Neue"/>
                <a:sym typeface="Helvetica Neue"/>
              </a:rPr>
              <a:t>Python</a:t>
            </a:r>
            <a:endParaRPr sz="2100">
              <a:solidFill>
                <a:srgbClr val="002B42"/>
              </a:solidFill>
              <a:latin typeface="Helvetica Neue"/>
              <a:ea typeface="Helvetica Neue"/>
              <a:cs typeface="Helvetica Neue"/>
              <a:sym typeface="Helvetica Neue"/>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6"/>
          <p:cNvSpPr txBox="1"/>
          <p:nvPr>
            <p:ph type="title"/>
          </p:nvPr>
        </p:nvSpPr>
        <p:spPr>
          <a:xfrm>
            <a:off x="628650" y="3554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use ArchR?</a:t>
            </a:r>
            <a:endParaRPr/>
          </a:p>
        </p:txBody>
      </p:sp>
      <p:sp>
        <p:nvSpPr>
          <p:cNvPr id="1059" name="Google Shape;1059;p136"/>
          <p:cNvSpPr txBox="1"/>
          <p:nvPr>
            <p:ph idx="1" type="body"/>
          </p:nvPr>
        </p:nvSpPr>
        <p:spPr>
          <a:xfrm>
            <a:off x="5771900" y="1369225"/>
            <a:ext cx="27432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t>● Comprehensive</a:t>
            </a:r>
            <a:endParaRPr/>
          </a:p>
          <a:p>
            <a:pPr indent="0" lvl="0" marL="0" rtl="0" algn="l">
              <a:lnSpc>
                <a:spcPct val="115000"/>
              </a:lnSpc>
              <a:spcBef>
                <a:spcPts val="0"/>
              </a:spcBef>
              <a:spcAft>
                <a:spcPts val="0"/>
              </a:spcAft>
              <a:buClr>
                <a:schemeClr val="dk1"/>
              </a:buClr>
              <a:buSzPts val="1100"/>
              <a:buFont typeface="Arial"/>
              <a:buNone/>
            </a:pPr>
            <a:r>
              <a:rPr lang="en"/>
              <a:t>● Fast</a:t>
            </a:r>
            <a:endParaRPr/>
          </a:p>
          <a:p>
            <a:pPr indent="0" lvl="0" marL="0" rtl="0" algn="l">
              <a:lnSpc>
                <a:spcPct val="115000"/>
              </a:lnSpc>
              <a:spcBef>
                <a:spcPts val="0"/>
              </a:spcBef>
              <a:spcAft>
                <a:spcPts val="0"/>
              </a:spcAft>
              <a:buClr>
                <a:schemeClr val="dk1"/>
              </a:buClr>
              <a:buSzPts val="1100"/>
              <a:buFont typeface="Arial"/>
              <a:buNone/>
            </a:pPr>
            <a:r>
              <a:rPr lang="en"/>
              <a:t>● Doesn’t need to be run on HPC but provides easy export options if desired</a:t>
            </a:r>
            <a:endParaRPr/>
          </a:p>
          <a:p>
            <a:pPr indent="0" lvl="0" marL="0" rtl="0" algn="l">
              <a:spcBef>
                <a:spcPts val="800"/>
              </a:spcBef>
              <a:spcAft>
                <a:spcPts val="0"/>
              </a:spcAft>
              <a:buNone/>
            </a:pPr>
            <a:r>
              <a:t/>
            </a:r>
            <a:endParaRPr/>
          </a:p>
        </p:txBody>
      </p:sp>
      <p:pic>
        <p:nvPicPr>
          <p:cNvPr id="1060" name="Google Shape;1060;p136"/>
          <p:cNvPicPr preferRelativeResize="0"/>
          <p:nvPr/>
        </p:nvPicPr>
        <p:blipFill>
          <a:blip r:embed="rId3">
            <a:alphaModFix/>
          </a:blip>
          <a:stretch>
            <a:fillRect/>
          </a:stretch>
        </p:blipFill>
        <p:spPr>
          <a:xfrm>
            <a:off x="628650" y="1215641"/>
            <a:ext cx="4402535" cy="35705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8"/>
          <p:cNvPicPr preferRelativeResize="0"/>
          <p:nvPr/>
        </p:nvPicPr>
        <p:blipFill rotWithShape="1">
          <a:blip r:embed="rId3">
            <a:alphaModFix/>
          </a:blip>
          <a:srcRect b="-1249" l="51839" r="0" t="1250"/>
          <a:stretch/>
        </p:blipFill>
        <p:spPr>
          <a:xfrm>
            <a:off x="3369763" y="656300"/>
            <a:ext cx="2648126" cy="4078649"/>
          </a:xfrm>
          <a:prstGeom prst="rect">
            <a:avLst/>
          </a:prstGeom>
          <a:noFill/>
          <a:ln>
            <a:noFill/>
          </a:ln>
        </p:spPr>
      </p:pic>
      <p:sp>
        <p:nvSpPr>
          <p:cNvPr id="179" name="Google Shape;179;p38"/>
          <p:cNvSpPr txBox="1"/>
          <p:nvPr>
            <p:ph type="title"/>
          </p:nvPr>
        </p:nvSpPr>
        <p:spPr>
          <a:xfrm>
            <a:off x="243625" y="106825"/>
            <a:ext cx="8900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Transposition events create fragments  </a:t>
            </a:r>
            <a:endParaRPr/>
          </a:p>
        </p:txBody>
      </p:sp>
      <p:pic>
        <p:nvPicPr>
          <p:cNvPr id="180" name="Google Shape;180;p38"/>
          <p:cNvPicPr preferRelativeResize="0"/>
          <p:nvPr/>
        </p:nvPicPr>
        <p:blipFill rotWithShape="1">
          <a:blip r:embed="rId3">
            <a:alphaModFix/>
          </a:blip>
          <a:srcRect b="72691" l="0" r="48893" t="0"/>
          <a:stretch/>
        </p:blipFill>
        <p:spPr>
          <a:xfrm>
            <a:off x="165500" y="549400"/>
            <a:ext cx="2810050" cy="1113850"/>
          </a:xfrm>
          <a:prstGeom prst="rect">
            <a:avLst/>
          </a:prstGeom>
          <a:noFill/>
          <a:ln>
            <a:noFill/>
          </a:ln>
        </p:spPr>
      </p:pic>
      <p:sp>
        <p:nvSpPr>
          <p:cNvPr id="181" name="Google Shape;181;p38"/>
          <p:cNvSpPr txBox="1"/>
          <p:nvPr/>
        </p:nvSpPr>
        <p:spPr>
          <a:xfrm>
            <a:off x="5838275" y="843625"/>
            <a:ext cx="3193500" cy="41250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The central point of the “accessible” site is in the very </a:t>
            </a:r>
            <a:r>
              <a:rPr b="1" lang="en" sz="1600">
                <a:solidFill>
                  <a:srgbClr val="333333"/>
                </a:solidFill>
                <a:latin typeface="Helvetica Neue"/>
                <a:ea typeface="Helvetica Neue"/>
                <a:cs typeface="Helvetica Neue"/>
                <a:sym typeface="Helvetica Neue"/>
              </a:rPr>
              <a:t>center of the Tn5 dimer</a:t>
            </a:r>
            <a:r>
              <a:rPr lang="en" sz="1600">
                <a:solidFill>
                  <a:srgbClr val="333333"/>
                </a:solidFill>
                <a:latin typeface="Helvetica Neue"/>
                <a:ea typeface="Helvetica Neue"/>
                <a:cs typeface="Helvetica Neue"/>
                <a:sym typeface="Helvetica Neue"/>
              </a:rPr>
              <a:t>, not the location of each Tn5 insertion. </a:t>
            </a:r>
            <a:endParaRPr sz="1600">
              <a:solidFill>
                <a:srgbClr val="333333"/>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rgbClr val="333333"/>
              </a:buClr>
              <a:buSzPts val="1600"/>
              <a:buFont typeface="Helvetica Neue"/>
              <a:buChar char="●"/>
            </a:pPr>
            <a:r>
              <a:rPr b="1" lang="en" sz="1600">
                <a:solidFill>
                  <a:srgbClr val="333333"/>
                </a:solidFill>
                <a:latin typeface="Helvetica Neue"/>
                <a:ea typeface="Helvetica Neue"/>
                <a:cs typeface="Helvetica Neue"/>
                <a:sym typeface="Helvetica Neue"/>
              </a:rPr>
              <a:t>Adjusting</a:t>
            </a:r>
            <a:r>
              <a:rPr lang="en" sz="1600">
                <a:solidFill>
                  <a:srgbClr val="333333"/>
                </a:solidFill>
                <a:latin typeface="Helvetica Neue"/>
                <a:ea typeface="Helvetica Neue"/>
                <a:cs typeface="Helvetica Neue"/>
                <a:sym typeface="Helvetica Neue"/>
              </a:rPr>
              <a:t> plus-stranded insertion events by </a:t>
            </a:r>
            <a:r>
              <a:rPr b="1" lang="en" sz="1600">
                <a:solidFill>
                  <a:srgbClr val="333333"/>
                </a:solidFill>
                <a:latin typeface="Helvetica Neue"/>
                <a:ea typeface="Helvetica Neue"/>
                <a:cs typeface="Helvetica Neue"/>
                <a:sym typeface="Helvetica Neue"/>
              </a:rPr>
              <a:t>+4 bp</a:t>
            </a:r>
            <a:r>
              <a:rPr lang="en" sz="1600">
                <a:solidFill>
                  <a:srgbClr val="333333"/>
                </a:solidFill>
                <a:latin typeface="Helvetica Neue"/>
                <a:ea typeface="Helvetica Neue"/>
                <a:cs typeface="Helvetica Neue"/>
                <a:sym typeface="Helvetica Neue"/>
              </a:rPr>
              <a:t> and minus-stranded insertion events by </a:t>
            </a:r>
            <a:r>
              <a:rPr b="1" lang="en" sz="1600">
                <a:solidFill>
                  <a:srgbClr val="333333"/>
                </a:solidFill>
                <a:latin typeface="Helvetica Neue"/>
                <a:ea typeface="Helvetica Neue"/>
                <a:cs typeface="Helvetica Neue"/>
                <a:sym typeface="Helvetica Neue"/>
              </a:rPr>
              <a:t>-5 bp</a:t>
            </a:r>
            <a:r>
              <a:rPr lang="en" sz="1600">
                <a:solidFill>
                  <a:srgbClr val="333333"/>
                </a:solidFill>
                <a:latin typeface="Helvetica Neue"/>
                <a:ea typeface="Helvetica Neue"/>
                <a:cs typeface="Helvetica Neue"/>
                <a:sym typeface="Helvetica Neue"/>
              </a:rPr>
              <a:t>.</a:t>
            </a:r>
            <a:endParaRPr sz="1600">
              <a:solidFill>
                <a:srgbClr val="333333"/>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rgbClr val="333333"/>
              </a:buClr>
              <a:buSzPts val="1600"/>
              <a:buFont typeface="Helvetica Neue"/>
              <a:buChar char="●"/>
            </a:pPr>
            <a:r>
              <a:rPr lang="en" sz="1600">
                <a:solidFill>
                  <a:srgbClr val="333333"/>
                </a:solidFill>
              </a:rPr>
              <a:t>Paired-end sequencing.</a:t>
            </a:r>
            <a:endParaRPr sz="1600">
              <a:solidFill>
                <a:srgbClr val="333333"/>
              </a:solidFill>
            </a:endParaRPr>
          </a:p>
          <a:p>
            <a:pPr indent="0" lvl="0" marL="914400" rtl="0" algn="l">
              <a:lnSpc>
                <a:spcPct val="150000"/>
              </a:lnSpc>
              <a:spcBef>
                <a:spcPts val="0"/>
              </a:spcBef>
              <a:spcAft>
                <a:spcPts val="0"/>
              </a:spcAft>
              <a:buNone/>
            </a:pPr>
            <a:r>
              <a:t/>
            </a:r>
            <a:endParaRPr sz="1600">
              <a:solidFill>
                <a:srgbClr val="333333"/>
              </a:solidFill>
              <a:latin typeface="Helvetica Neue"/>
              <a:ea typeface="Helvetica Neue"/>
              <a:cs typeface="Helvetica Neue"/>
              <a:sym typeface="Helvetica Neue"/>
            </a:endParaRPr>
          </a:p>
        </p:txBody>
      </p:sp>
      <p:pic>
        <p:nvPicPr>
          <p:cNvPr id="182" name="Google Shape;182;p38"/>
          <p:cNvPicPr preferRelativeResize="0"/>
          <p:nvPr/>
        </p:nvPicPr>
        <p:blipFill rotWithShape="1">
          <a:blip r:embed="rId4">
            <a:alphaModFix/>
          </a:blip>
          <a:srcRect b="4510" l="0" r="0" t="68466"/>
          <a:stretch/>
        </p:blipFill>
        <p:spPr>
          <a:xfrm>
            <a:off x="243625" y="1984102"/>
            <a:ext cx="2414875" cy="736801"/>
          </a:xfrm>
          <a:prstGeom prst="rect">
            <a:avLst/>
          </a:prstGeom>
          <a:noFill/>
          <a:ln>
            <a:noFill/>
          </a:ln>
        </p:spPr>
      </p:pic>
      <p:sp>
        <p:nvSpPr>
          <p:cNvPr id="183" name="Google Shape;183;p38"/>
          <p:cNvSpPr txBox="1"/>
          <p:nvPr/>
        </p:nvSpPr>
        <p:spPr>
          <a:xfrm>
            <a:off x="70525" y="3041750"/>
            <a:ext cx="31935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Char char="●"/>
            </a:pPr>
            <a:r>
              <a:rPr lang="en" sz="1600">
                <a:solidFill>
                  <a:srgbClr val="333333"/>
                </a:solidFill>
                <a:latin typeface="Helvetica Neue"/>
                <a:ea typeface="Helvetica Neue"/>
                <a:cs typeface="Helvetica Neue"/>
                <a:sym typeface="Helvetica Neue"/>
              </a:rPr>
              <a:t>Binds as a homodimer with </a:t>
            </a:r>
            <a:r>
              <a:rPr b="1" lang="en" sz="1600">
                <a:solidFill>
                  <a:srgbClr val="333333"/>
                </a:solidFill>
                <a:latin typeface="Helvetica Neue"/>
                <a:ea typeface="Helvetica Neue"/>
                <a:cs typeface="Helvetica Neue"/>
                <a:sym typeface="Helvetica Neue"/>
              </a:rPr>
              <a:t>9-bp of DNA between the two Tn5 molecules.</a:t>
            </a:r>
            <a:endParaRPr b="1" sz="1600">
              <a:solidFill>
                <a:srgbClr val="333333"/>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Two transposition events = FRAGMENT</a:t>
            </a:r>
            <a:endParaRPr sz="1600">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37"/>
          <p:cNvSpPr txBox="1"/>
          <p:nvPr>
            <p:ph type="title"/>
          </p:nvPr>
        </p:nvSpPr>
        <p:spPr>
          <a:xfrm>
            <a:off x="114300" y="112200"/>
            <a:ext cx="9326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Which tool is the best? </a:t>
            </a:r>
            <a:endParaRPr/>
          </a:p>
        </p:txBody>
      </p:sp>
      <p:sp>
        <p:nvSpPr>
          <p:cNvPr id="1066" name="Google Shape;1066;p137"/>
          <p:cNvSpPr txBox="1"/>
          <p:nvPr/>
        </p:nvSpPr>
        <p:spPr>
          <a:xfrm>
            <a:off x="301575" y="560025"/>
            <a:ext cx="8678700" cy="461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Benchmarking paper: </a:t>
            </a:r>
            <a:r>
              <a:rPr lang="en" u="sng">
                <a:solidFill>
                  <a:schemeClr val="hlink"/>
                </a:solidFill>
                <a:latin typeface="Helvetica Neue"/>
                <a:ea typeface="Helvetica Neue"/>
                <a:cs typeface="Helvetica Neue"/>
                <a:sym typeface="Helvetica Neue"/>
                <a:hlinkClick r:id="rId3"/>
              </a:rPr>
              <a:t>Genome Biology 2024</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Evaluated 8 data processing pipelines derived from 5 different </a:t>
            </a:r>
            <a:r>
              <a:rPr lang="en">
                <a:solidFill>
                  <a:schemeClr val="dk1"/>
                </a:solidFill>
                <a:latin typeface="Helvetica Neue"/>
                <a:ea typeface="Helvetica Neue"/>
                <a:cs typeface="Helvetica Neue"/>
                <a:sym typeface="Helvetica Neue"/>
              </a:rPr>
              <a:t>scATAC-seq</a:t>
            </a:r>
            <a:r>
              <a:rPr lang="en">
                <a:latin typeface="Helvetica Neue"/>
                <a:ea typeface="Helvetica Neue"/>
                <a:cs typeface="Helvetica Neue"/>
                <a:sym typeface="Helvetica Neue"/>
              </a:rPr>
              <a:t> methods.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SnapATAC2 generally outperforms ArchR in terms of speed, accuracy in cell type identification, and gene activity score prediction.</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Library Size Bias:</a:t>
            </a:r>
            <a:r>
              <a:rPr lang="en">
                <a:latin typeface="Helvetica Neue"/>
                <a:ea typeface="Helvetica Neue"/>
                <a:cs typeface="Helvetica Neue"/>
                <a:sym typeface="Helvetica Neue"/>
              </a:rPr>
              <a:t> </a:t>
            </a:r>
            <a:r>
              <a:rPr lang="en">
                <a:solidFill>
                  <a:schemeClr val="dk1"/>
                </a:solidFill>
                <a:latin typeface="Helvetica Neue"/>
                <a:ea typeface="Helvetica Neue"/>
                <a:cs typeface="Helvetica Neue"/>
                <a:sym typeface="Helvetica Neue"/>
              </a:rPr>
              <a:t>LSI-based methods (Signac, ArchR) are biased by library size; SnapATAC methods mitigate this with linear regression-based normalization.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Gene Activity Scores:</a:t>
            </a:r>
            <a:r>
              <a:rPr lang="en">
                <a:latin typeface="Helvetica Neue"/>
                <a:ea typeface="Helvetica Neue"/>
                <a:cs typeface="Helvetica Neue"/>
                <a:sym typeface="Helvetica Neue"/>
              </a:rPr>
              <a:t> </a:t>
            </a:r>
            <a:r>
              <a:rPr lang="en">
                <a:solidFill>
                  <a:schemeClr val="dk1"/>
                </a:solidFill>
                <a:latin typeface="Helvetica Neue"/>
                <a:ea typeface="Helvetica Neue"/>
                <a:cs typeface="Helvetica Neue"/>
                <a:sym typeface="Helvetica Neue"/>
              </a:rPr>
              <a:t>SnapATAC and SnapATAC2 outperformed ArchR and Signac for predicting gene activity scores.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Strengths &amp; Weaknesses:</a:t>
            </a:r>
            <a:endParaRPr b="1">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SnapATAC2:</a:t>
            </a:r>
            <a:r>
              <a:rPr lang="en">
                <a:latin typeface="Helvetica Neue"/>
                <a:ea typeface="Helvetica Neue"/>
                <a:cs typeface="Helvetica Neue"/>
                <a:sym typeface="Helvetica Neue"/>
              </a:rPr>
              <a:t> Fastest, high accuracy; ideal if speed/accuracy are top priorities.</a:t>
            </a:r>
            <a:endParaRPr>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ArchR:</a:t>
            </a:r>
            <a:r>
              <a:rPr lang="en">
                <a:latin typeface="Helvetica Neue"/>
                <a:ea typeface="Helvetica Neue"/>
                <a:cs typeface="Helvetica Neue"/>
                <a:sym typeface="Helvetica Neue"/>
              </a:rPr>
              <a:t> Most memory-efficient; suitable for large datasets but has library size bias and struggles with</a:t>
            </a:r>
            <a:r>
              <a:rPr lang="en">
                <a:solidFill>
                  <a:schemeClr val="dk1"/>
                </a:solidFill>
                <a:latin typeface="Helvetica Neue"/>
                <a:ea typeface="Helvetica Neue"/>
                <a:cs typeface="Helvetica Neue"/>
                <a:sym typeface="Helvetica Neue"/>
              </a:rPr>
              <a:t> identifying rare cell types and distinguishing similar subtypes.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solidFill>
                  <a:schemeClr val="dk1"/>
                </a:solidFill>
                <a:latin typeface="Helvetica Neue"/>
                <a:ea typeface="Helvetica Neue"/>
                <a:cs typeface="Helvetica Neue"/>
                <a:sym typeface="Helvetica Neue"/>
              </a:rPr>
              <a:t>Method performance depends on d</a:t>
            </a:r>
            <a:r>
              <a:rPr b="1" lang="en">
                <a:latin typeface="Helvetica Neue"/>
                <a:ea typeface="Helvetica Neue"/>
                <a:cs typeface="Helvetica Neue"/>
                <a:sym typeface="Helvetica Neue"/>
              </a:rPr>
              <a:t>ataset complexity:</a:t>
            </a:r>
            <a:endParaRPr b="1">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Simple datasets:</a:t>
            </a:r>
            <a:r>
              <a:rPr lang="en">
                <a:latin typeface="Helvetica Neue"/>
                <a:ea typeface="Helvetica Neue"/>
                <a:cs typeface="Helvetica Neue"/>
                <a:sym typeface="Helvetica Neue"/>
              </a:rPr>
              <a:t> Feature aggregation, SnapATAC and SnapATAC2 performed best.</a:t>
            </a:r>
            <a:endParaRPr>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Complex datasets:</a:t>
            </a:r>
            <a:r>
              <a:rPr lang="en">
                <a:latin typeface="Helvetica Neue"/>
                <a:ea typeface="Helvetica Neue"/>
                <a:cs typeface="Helvetica Neue"/>
                <a:sym typeface="Helvetica Neue"/>
              </a:rPr>
              <a:t> SnapATAC and SnapATAC2 excel.</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Recommendation: </a:t>
            </a:r>
            <a:r>
              <a:rPr lang="en">
                <a:latin typeface="Helvetica Neue"/>
                <a:ea typeface="Helvetica Neue"/>
                <a:cs typeface="Helvetica Neue"/>
                <a:sym typeface="Helvetica Neue"/>
              </a:rPr>
              <a:t>If speed and accuracy are paramount, SnapATAC2 is recommended. If memory efficiency is critical, ArchR might be a better choice, but consider its limitations in cell type identification and potential lower performance in gene activity prediction.</a:t>
            </a:r>
            <a:endParaRPr>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9"/>
          <p:cNvSpPr txBox="1"/>
          <p:nvPr>
            <p:ph type="title"/>
          </p:nvPr>
        </p:nvSpPr>
        <p:spPr>
          <a:xfrm>
            <a:off x="139775" y="195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Tn5 application </a:t>
            </a:r>
            <a:endParaRPr/>
          </a:p>
        </p:txBody>
      </p:sp>
      <p:sp>
        <p:nvSpPr>
          <p:cNvPr id="189" name="Google Shape;189;p39"/>
          <p:cNvSpPr txBox="1"/>
          <p:nvPr>
            <p:ph idx="1" type="body"/>
          </p:nvPr>
        </p:nvSpPr>
        <p:spPr>
          <a:xfrm>
            <a:off x="139775" y="940050"/>
            <a:ext cx="8951400" cy="3263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2300">
                <a:solidFill>
                  <a:srgbClr val="002B42"/>
                </a:solidFill>
                <a:highlight>
                  <a:schemeClr val="lt1"/>
                </a:highlight>
                <a:latin typeface="Arial"/>
                <a:ea typeface="Arial"/>
                <a:cs typeface="Arial"/>
                <a:sym typeface="Arial"/>
              </a:rPr>
              <a:t>2D structure:</a:t>
            </a:r>
            <a:endParaRPr sz="2300">
              <a:solidFill>
                <a:srgbClr val="002B42"/>
              </a:solidFill>
              <a:highlight>
                <a:schemeClr val="lt1"/>
              </a:highlight>
              <a:latin typeface="Arial"/>
              <a:ea typeface="Arial"/>
              <a:cs typeface="Arial"/>
              <a:sym typeface="Arial"/>
            </a:endParaRPr>
          </a:p>
          <a:p>
            <a:pPr indent="-355600" lvl="1" marL="914400" rtl="0" algn="l">
              <a:spcBef>
                <a:spcPts val="400"/>
              </a:spcBef>
              <a:spcAft>
                <a:spcPts val="0"/>
              </a:spcAft>
              <a:buClr>
                <a:srgbClr val="002B42"/>
              </a:buClr>
              <a:buSzPts val="2000"/>
              <a:buChar char="•"/>
            </a:pPr>
            <a:r>
              <a:rPr lang="en" sz="2000">
                <a:solidFill>
                  <a:srgbClr val="002B42"/>
                </a:solidFill>
                <a:highlight>
                  <a:schemeClr val="lt1"/>
                </a:highlight>
                <a:latin typeface="Arial"/>
                <a:ea typeface="Arial"/>
                <a:cs typeface="Arial"/>
                <a:sym typeface="Arial"/>
              </a:rPr>
              <a:t>Bulk ATAC-seq</a:t>
            </a:r>
            <a:endParaRPr sz="2000">
              <a:highlight>
                <a:schemeClr val="lt1"/>
              </a:highlight>
              <a:latin typeface="Arial"/>
              <a:ea typeface="Arial"/>
              <a:cs typeface="Arial"/>
              <a:sym typeface="Arial"/>
            </a:endParaRPr>
          </a:p>
          <a:p>
            <a:pPr indent="-355600" lvl="1" marL="914400" rtl="0" algn="l">
              <a:spcBef>
                <a:spcPts val="0"/>
              </a:spcBef>
              <a:spcAft>
                <a:spcPts val="0"/>
              </a:spcAft>
              <a:buClr>
                <a:srgbClr val="002B42"/>
              </a:buClr>
              <a:buSzPts val="2000"/>
              <a:buChar char="•"/>
            </a:pPr>
            <a:r>
              <a:rPr lang="en" sz="2000">
                <a:solidFill>
                  <a:srgbClr val="002B42"/>
                </a:solidFill>
                <a:highlight>
                  <a:schemeClr val="lt1"/>
                </a:highlight>
                <a:latin typeface="Arial"/>
                <a:ea typeface="Arial"/>
                <a:cs typeface="Arial"/>
                <a:sym typeface="Arial"/>
              </a:rPr>
              <a:t>scATAC-seq </a:t>
            </a:r>
            <a:r>
              <a:rPr lang="en" sz="2000">
                <a:highlight>
                  <a:schemeClr val="lt1"/>
                </a:highlight>
                <a:latin typeface="Arial"/>
                <a:ea typeface="Arial"/>
                <a:cs typeface="Arial"/>
                <a:sym typeface="Arial"/>
              </a:rPr>
              <a:t>to study the </a:t>
            </a:r>
            <a:r>
              <a:rPr lang="en" sz="2000">
                <a:solidFill>
                  <a:srgbClr val="262626"/>
                </a:solidFill>
                <a:highlight>
                  <a:schemeClr val="lt1"/>
                </a:highlight>
              </a:rPr>
              <a:t>dynamically regulated chromatin in a cell type-specific manner</a:t>
            </a:r>
            <a:endParaRPr sz="2000">
              <a:solidFill>
                <a:schemeClr val="dk1"/>
              </a:solidFill>
            </a:endParaRPr>
          </a:p>
          <a:p>
            <a:pPr indent="0" lvl="0" marL="0" rtl="0" algn="l">
              <a:spcBef>
                <a:spcPts val="800"/>
              </a:spcBef>
              <a:spcAft>
                <a:spcPts val="0"/>
              </a:spcAft>
              <a:buNone/>
            </a:pPr>
            <a:r>
              <a:t/>
            </a:r>
            <a:endParaRPr>
              <a:solidFill>
                <a:srgbClr val="002B42"/>
              </a:solidFill>
              <a:highlight>
                <a:srgbClr val="FFFFFF"/>
              </a:highlight>
              <a:latin typeface="Arial"/>
              <a:ea typeface="Arial"/>
              <a:cs typeface="Arial"/>
              <a:sym typeface="Arial"/>
            </a:endParaRPr>
          </a:p>
          <a:p>
            <a:pPr indent="0" lvl="0" marL="0" rtl="0" algn="l">
              <a:spcBef>
                <a:spcPts val="800"/>
              </a:spcBef>
              <a:spcAft>
                <a:spcPts val="0"/>
              </a:spcAft>
              <a:buNone/>
            </a:pPr>
            <a:r>
              <a:rPr lang="en" sz="2300">
                <a:solidFill>
                  <a:srgbClr val="002B42"/>
                </a:solidFill>
                <a:highlight>
                  <a:schemeClr val="lt1"/>
                </a:highlight>
                <a:latin typeface="Arial"/>
                <a:ea typeface="Arial"/>
                <a:cs typeface="Arial"/>
                <a:sym typeface="Arial"/>
              </a:rPr>
              <a:t>Spatial proximity within the nucleus by analysing contacts between genomic regions:</a:t>
            </a:r>
            <a:endParaRPr sz="1350">
              <a:solidFill>
                <a:srgbClr val="002B42"/>
              </a:solidFill>
              <a:highlight>
                <a:srgbClr val="FFFFFF"/>
              </a:highlight>
              <a:latin typeface="Arial"/>
              <a:ea typeface="Arial"/>
              <a:cs typeface="Arial"/>
              <a:sym typeface="Arial"/>
            </a:endParaRPr>
          </a:p>
          <a:p>
            <a:pPr indent="0" lvl="0" marL="457200" rtl="0" algn="l">
              <a:spcBef>
                <a:spcPts val="800"/>
              </a:spcBef>
              <a:spcAft>
                <a:spcPts val="0"/>
              </a:spcAft>
              <a:buNone/>
            </a:pPr>
            <a:r>
              <a:t/>
            </a:r>
            <a:endParaRPr sz="2300">
              <a:solidFill>
                <a:srgbClr val="002B42"/>
              </a:solidFill>
              <a:highlight>
                <a:srgbClr val="FFFFFF"/>
              </a:highlight>
              <a:latin typeface="Arial"/>
              <a:ea typeface="Arial"/>
              <a:cs typeface="Arial"/>
              <a:sym typeface="Arial"/>
            </a:endParaRPr>
          </a:p>
          <a:p>
            <a:pPr indent="-355600" lvl="1" marL="914400" rtl="0" algn="l">
              <a:spcBef>
                <a:spcPts val="400"/>
              </a:spcBef>
              <a:spcAft>
                <a:spcPts val="0"/>
              </a:spcAft>
              <a:buClr>
                <a:srgbClr val="002B42"/>
              </a:buClr>
              <a:buSzPts val="2000"/>
              <a:buChar char="•"/>
            </a:pPr>
            <a:r>
              <a:rPr lang="en" sz="2000">
                <a:solidFill>
                  <a:srgbClr val="002B42"/>
                </a:solidFill>
                <a:highlight>
                  <a:srgbClr val="FFFFFF"/>
                </a:highlight>
                <a:latin typeface="Arial"/>
                <a:ea typeface="Arial"/>
                <a:cs typeface="Arial"/>
                <a:sym typeface="Arial"/>
              </a:rPr>
              <a:t>High-throughput sequencing for the study of chromatin 3D structure - chromatin conformation capture assays 3C (one vs one) and Hi-C (all vs all).</a:t>
            </a:r>
            <a:endParaRPr sz="2000">
              <a:solidFill>
                <a:srgbClr val="002B42"/>
              </a:solidFill>
              <a:highlight>
                <a:srgbClr val="FFFFFF"/>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0"/>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Experimental design is fundamental (I) </a:t>
            </a:r>
            <a:endParaRPr/>
          </a:p>
        </p:txBody>
      </p:sp>
      <p:sp>
        <p:nvSpPr>
          <p:cNvPr id="195" name="Google Shape;195;p40"/>
          <p:cNvSpPr txBox="1"/>
          <p:nvPr/>
        </p:nvSpPr>
        <p:spPr>
          <a:xfrm>
            <a:off x="214300" y="609600"/>
            <a:ext cx="83154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002A40"/>
              </a:buClr>
              <a:buSzPts val="2100"/>
              <a:buFont typeface="Helvetica Neue"/>
              <a:buChar char="●"/>
            </a:pPr>
            <a:r>
              <a:rPr lang="en" sz="2100">
                <a:solidFill>
                  <a:srgbClr val="002A40"/>
                </a:solidFill>
                <a:latin typeface="Helvetica Neue"/>
                <a:ea typeface="Helvetica Neue"/>
                <a:cs typeface="Helvetica Neue"/>
                <a:sym typeface="Helvetica Neue"/>
              </a:rPr>
              <a:t>Which epigenetic mechanism do you need to study?</a:t>
            </a:r>
            <a:endParaRPr sz="2100">
              <a:solidFill>
                <a:srgbClr val="002A40"/>
              </a:solidFill>
              <a:latin typeface="Helvetica Neue"/>
              <a:ea typeface="Helvetica Neue"/>
              <a:cs typeface="Helvetica Neue"/>
              <a:sym typeface="Helvetica Neue"/>
            </a:endParaRPr>
          </a:p>
          <a:p>
            <a:pPr indent="-361950" lvl="0" marL="457200" rtl="0" algn="l">
              <a:spcBef>
                <a:spcPts val="0"/>
              </a:spcBef>
              <a:spcAft>
                <a:spcPts val="0"/>
              </a:spcAft>
              <a:buClr>
                <a:srgbClr val="002A40"/>
              </a:buClr>
              <a:buSzPts val="2100"/>
              <a:buFont typeface="Helvetica Neue"/>
              <a:buChar char="●"/>
            </a:pPr>
            <a:r>
              <a:rPr lang="en" sz="2100">
                <a:solidFill>
                  <a:srgbClr val="002A40"/>
                </a:solidFill>
                <a:latin typeface="Helvetica Neue"/>
                <a:ea typeface="Helvetica Neue"/>
                <a:cs typeface="Helvetica Neue"/>
                <a:sym typeface="Helvetica Neue"/>
              </a:rPr>
              <a:t>Is single cell suitable for my purpose? </a:t>
            </a:r>
            <a:endParaRPr sz="2100">
              <a:solidFill>
                <a:srgbClr val="002A40"/>
              </a:solidFill>
              <a:latin typeface="Helvetica Neue"/>
              <a:ea typeface="Helvetica Neue"/>
              <a:cs typeface="Helvetica Neue"/>
              <a:sym typeface="Helvetica Neue"/>
            </a:endParaRPr>
          </a:p>
        </p:txBody>
      </p:sp>
      <p:grpSp>
        <p:nvGrpSpPr>
          <p:cNvPr id="196" name="Google Shape;196;p40"/>
          <p:cNvGrpSpPr/>
          <p:nvPr/>
        </p:nvGrpSpPr>
        <p:grpSpPr>
          <a:xfrm>
            <a:off x="313426" y="1607218"/>
            <a:ext cx="7960713" cy="3304806"/>
            <a:chOff x="214301" y="1607218"/>
            <a:chExt cx="7960713" cy="3304806"/>
          </a:xfrm>
        </p:grpSpPr>
        <p:grpSp>
          <p:nvGrpSpPr>
            <p:cNvPr id="197" name="Google Shape;197;p40"/>
            <p:cNvGrpSpPr/>
            <p:nvPr/>
          </p:nvGrpSpPr>
          <p:grpSpPr>
            <a:xfrm>
              <a:off x="214301" y="1607218"/>
              <a:ext cx="4185352" cy="3304806"/>
              <a:chOff x="152400" y="1519175"/>
              <a:chExt cx="3840125" cy="3155850"/>
            </a:xfrm>
          </p:grpSpPr>
          <p:pic>
            <p:nvPicPr>
              <p:cNvPr id="198" name="Google Shape;198;p40"/>
              <p:cNvPicPr preferRelativeResize="0"/>
              <p:nvPr/>
            </p:nvPicPr>
            <p:blipFill>
              <a:blip r:embed="rId3">
                <a:alphaModFix/>
              </a:blip>
              <a:stretch>
                <a:fillRect/>
              </a:stretch>
            </p:blipFill>
            <p:spPr>
              <a:xfrm>
                <a:off x="152400" y="1519175"/>
                <a:ext cx="3110702" cy="3074699"/>
              </a:xfrm>
              <a:prstGeom prst="rect">
                <a:avLst/>
              </a:prstGeom>
              <a:noFill/>
              <a:ln>
                <a:noFill/>
              </a:ln>
            </p:spPr>
          </p:pic>
          <p:sp>
            <p:nvSpPr>
              <p:cNvPr id="199" name="Google Shape;199;p40"/>
              <p:cNvSpPr/>
              <p:nvPr/>
            </p:nvSpPr>
            <p:spPr>
              <a:xfrm>
                <a:off x="2800925" y="2918225"/>
                <a:ext cx="1191600" cy="175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0" name="Google Shape;200;p40"/>
            <p:cNvPicPr preferRelativeResize="0"/>
            <p:nvPr/>
          </p:nvPicPr>
          <p:blipFill>
            <a:blip r:embed="rId4">
              <a:alphaModFix/>
            </a:blip>
            <a:stretch>
              <a:fillRect/>
            </a:stretch>
          </p:blipFill>
          <p:spPr>
            <a:xfrm>
              <a:off x="3759053" y="1674075"/>
              <a:ext cx="4415961" cy="3074701"/>
            </a:xfrm>
            <a:prstGeom prst="rect">
              <a:avLst/>
            </a:prstGeom>
            <a:noFill/>
            <a:ln>
              <a:noFill/>
            </a:ln>
          </p:spPr>
        </p:pic>
        <p:sp>
          <p:nvSpPr>
            <p:cNvPr id="201" name="Google Shape;201;p40"/>
            <p:cNvSpPr/>
            <p:nvPr/>
          </p:nvSpPr>
          <p:spPr>
            <a:xfrm>
              <a:off x="3843850" y="3998050"/>
              <a:ext cx="555900" cy="7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40"/>
          <p:cNvSpPr txBox="1"/>
          <p:nvPr/>
        </p:nvSpPr>
        <p:spPr>
          <a:xfrm>
            <a:off x="214300" y="4725725"/>
            <a:ext cx="64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elvetica Neue"/>
                <a:ea typeface="Helvetica Neue"/>
                <a:cs typeface="Helvetica Neue"/>
                <a:sym typeface="Helvetica Neue"/>
              </a:rPr>
              <a:t>Trevino et al, Science 2020</a:t>
            </a:r>
            <a:endParaRPr sz="1000">
              <a:latin typeface="Helvetica Neue"/>
              <a:ea typeface="Helvetica Neue"/>
              <a:cs typeface="Helvetica Neue"/>
              <a:sym typeface="Helvetica Neue"/>
            </a:endParaRPr>
          </a:p>
        </p:txBody>
      </p:sp>
      <p:sp>
        <p:nvSpPr>
          <p:cNvPr id="203" name="Google Shape;203;p40"/>
          <p:cNvSpPr txBox="1"/>
          <p:nvPr/>
        </p:nvSpPr>
        <p:spPr>
          <a:xfrm>
            <a:off x="5039100" y="460257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rgbClr val="006699"/>
                </a:solidFill>
                <a:highlight>
                  <a:srgbClr val="FFFFFF"/>
                </a:highlight>
                <a:latin typeface="Roboto"/>
                <a:ea typeface="Roboto"/>
                <a:cs typeface="Roboto"/>
                <a:sym typeface="Roboto"/>
                <a:hlinkClick r:id="rId5">
                  <a:extLst>
                    <a:ext uri="{A12FA001-AC4F-418D-AE19-62706E023703}">
                      <ahyp:hlinkClr val="tx"/>
                    </a:ext>
                  </a:extLst>
                </a:hlinkClick>
              </a:rPr>
              <a:t>Nature Reviews Methods Primers</a:t>
            </a:r>
            <a:r>
              <a:rPr lang="en" sz="1200">
                <a:solidFill>
                  <a:srgbClr val="222222"/>
                </a:solidFill>
                <a:highlight>
                  <a:srgbClr val="FFFFFF"/>
                </a:highlight>
                <a:latin typeface="Roboto"/>
                <a:ea typeface="Roboto"/>
                <a:cs typeface="Roboto"/>
                <a:sym typeface="Roboto"/>
              </a:rPr>
              <a:t>, 2021 </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22222"/>
                </a:solidFill>
                <a:highlight>
                  <a:srgbClr val="FFFFFF"/>
                </a:highlight>
                <a:latin typeface="Roboto"/>
                <a:ea typeface="Roboto"/>
                <a:cs typeface="Roboto"/>
                <a:sym typeface="Roboto"/>
              </a:rPr>
              <a:t>vol</a:t>
            </a:r>
            <a:r>
              <a:rPr lang="en"/>
              <a:t> 2021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1"/>
          <p:cNvSpPr txBox="1"/>
          <p:nvPr>
            <p:ph type="title"/>
          </p:nvPr>
        </p:nvSpPr>
        <p:spPr>
          <a:xfrm>
            <a:off x="164650" y="156200"/>
            <a:ext cx="86556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What biological insight we can get from scATAC-seq </a:t>
            </a:r>
            <a:endParaRPr/>
          </a:p>
        </p:txBody>
      </p:sp>
      <p:pic>
        <p:nvPicPr>
          <p:cNvPr id="209" name="Google Shape;209;p41"/>
          <p:cNvPicPr preferRelativeResize="0"/>
          <p:nvPr/>
        </p:nvPicPr>
        <p:blipFill rotWithShape="1">
          <a:blip r:embed="rId3">
            <a:alphaModFix/>
          </a:blip>
          <a:srcRect b="0" l="986" r="49459" t="65257"/>
          <a:stretch/>
        </p:blipFill>
        <p:spPr>
          <a:xfrm>
            <a:off x="336100" y="1170650"/>
            <a:ext cx="5468226" cy="2843799"/>
          </a:xfrm>
          <a:prstGeom prst="rect">
            <a:avLst/>
          </a:prstGeom>
          <a:noFill/>
          <a:ln>
            <a:noFill/>
          </a:ln>
        </p:spPr>
      </p:pic>
      <p:sp>
        <p:nvSpPr>
          <p:cNvPr id="210" name="Google Shape;210;p41"/>
          <p:cNvSpPr txBox="1"/>
          <p:nvPr/>
        </p:nvSpPr>
        <p:spPr>
          <a:xfrm>
            <a:off x="0" y="4130700"/>
            <a:ext cx="8756100" cy="939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Char char="●"/>
            </a:pPr>
            <a:r>
              <a:rPr lang="en" sz="1700">
                <a:solidFill>
                  <a:schemeClr val="dk1"/>
                </a:solidFill>
                <a:latin typeface="Helvetica Neue"/>
                <a:ea typeface="Helvetica Neue"/>
                <a:cs typeface="Helvetica Neue"/>
                <a:sym typeface="Helvetica Neue"/>
              </a:rPr>
              <a:t>One step further than scRNA-seq: </a:t>
            </a:r>
            <a:endParaRPr sz="1700">
              <a:solidFill>
                <a:schemeClr val="dk1"/>
              </a:solidFill>
              <a:latin typeface="Helvetica Neue"/>
              <a:ea typeface="Helvetica Neue"/>
              <a:cs typeface="Helvetica Neue"/>
              <a:sym typeface="Helvetica Neue"/>
            </a:endParaRPr>
          </a:p>
          <a:p>
            <a:pPr indent="-292100" lvl="1" marL="914400" rtl="0" algn="l">
              <a:spcBef>
                <a:spcPts val="0"/>
              </a:spcBef>
              <a:spcAft>
                <a:spcPts val="0"/>
              </a:spcAft>
              <a:buClr>
                <a:schemeClr val="dk1"/>
              </a:buClr>
              <a:buSzPts val="1000"/>
              <a:buChar char="○"/>
            </a:pPr>
            <a:r>
              <a:rPr lang="en" sz="1500">
                <a:solidFill>
                  <a:schemeClr val="dk1"/>
                </a:solidFill>
                <a:latin typeface="Helvetica Neue"/>
                <a:ea typeface="Helvetica Neue"/>
                <a:cs typeface="Helvetica Neue"/>
                <a:sym typeface="Helvetica Neue"/>
              </a:rPr>
              <a:t>In trajectory analysis, identify variable TF and enhancers</a:t>
            </a:r>
            <a:endParaRPr sz="1500">
              <a:solidFill>
                <a:schemeClr val="dk1"/>
              </a:solidFill>
              <a:latin typeface="Helvetica Neue"/>
              <a:ea typeface="Helvetica Neue"/>
              <a:cs typeface="Helvetica Neue"/>
              <a:sym typeface="Helvetica Neue"/>
            </a:endParaRPr>
          </a:p>
          <a:p>
            <a:pPr indent="-292100" lvl="1" marL="914400" rtl="0" algn="l">
              <a:spcBef>
                <a:spcPts val="0"/>
              </a:spcBef>
              <a:spcAft>
                <a:spcPts val="0"/>
              </a:spcAft>
              <a:buClr>
                <a:schemeClr val="dk1"/>
              </a:buClr>
              <a:buSzPts val="1000"/>
              <a:buChar char="○"/>
            </a:pPr>
            <a:r>
              <a:rPr lang="en" sz="1500">
                <a:solidFill>
                  <a:schemeClr val="dk1"/>
                </a:solidFill>
                <a:latin typeface="Helvetica Neue"/>
                <a:ea typeface="Helvetica Neue"/>
                <a:cs typeface="Helvetica Neue"/>
                <a:sym typeface="Helvetica Neue"/>
              </a:rPr>
              <a:t>Gene regulatory networks between </a:t>
            </a:r>
            <a:r>
              <a:rPr lang="en" sz="1500">
                <a:solidFill>
                  <a:schemeClr val="dk1"/>
                </a:solidFill>
                <a:highlight>
                  <a:schemeClr val="lt1"/>
                </a:highlight>
                <a:latin typeface="Helvetica Neue"/>
                <a:ea typeface="Helvetica Neue"/>
                <a:cs typeface="Helvetica Neue"/>
                <a:sym typeface="Helvetica Neue"/>
              </a:rPr>
              <a:t>transcription factor gene and accessible target genes</a:t>
            </a:r>
            <a:r>
              <a:rPr lang="en" sz="1700">
                <a:solidFill>
                  <a:srgbClr val="0A2347"/>
                </a:solidFill>
                <a:highlight>
                  <a:schemeClr val="lt1"/>
                </a:highlight>
                <a:latin typeface="Helvetica Neue"/>
                <a:ea typeface="Helvetica Neue"/>
                <a:cs typeface="Helvetica Neue"/>
                <a:sym typeface="Helvetica Neue"/>
              </a:rPr>
              <a:t> </a:t>
            </a:r>
            <a:endParaRPr sz="1700">
              <a:solidFill>
                <a:schemeClr val="dk1"/>
              </a:solidFill>
              <a:latin typeface="Helvetica Neue"/>
              <a:ea typeface="Helvetica Neue"/>
              <a:cs typeface="Helvetica Neue"/>
              <a:sym typeface="Helvetica Neue"/>
            </a:endParaRPr>
          </a:p>
        </p:txBody>
      </p:sp>
      <p:pic>
        <p:nvPicPr>
          <p:cNvPr id="211" name="Google Shape;211;p41"/>
          <p:cNvPicPr preferRelativeResize="0"/>
          <p:nvPr/>
        </p:nvPicPr>
        <p:blipFill>
          <a:blip r:embed="rId4">
            <a:alphaModFix/>
          </a:blip>
          <a:stretch>
            <a:fillRect/>
          </a:stretch>
        </p:blipFill>
        <p:spPr>
          <a:xfrm>
            <a:off x="6398449" y="2544614"/>
            <a:ext cx="2523024" cy="1643661"/>
          </a:xfrm>
          <a:prstGeom prst="rect">
            <a:avLst/>
          </a:prstGeom>
          <a:noFill/>
          <a:ln>
            <a:noFill/>
          </a:ln>
        </p:spPr>
      </p:pic>
      <p:pic>
        <p:nvPicPr>
          <p:cNvPr id="212" name="Google Shape;212;p41"/>
          <p:cNvPicPr preferRelativeResize="0"/>
          <p:nvPr/>
        </p:nvPicPr>
        <p:blipFill>
          <a:blip r:embed="rId5">
            <a:alphaModFix/>
          </a:blip>
          <a:stretch>
            <a:fillRect/>
          </a:stretch>
        </p:blipFill>
        <p:spPr>
          <a:xfrm>
            <a:off x="6001738" y="972275"/>
            <a:ext cx="2919749" cy="1275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scATAC-seq w</a:t>
            </a:r>
            <a:r>
              <a:rPr lang="en"/>
              <a:t>orkflow</a:t>
            </a:r>
            <a:endParaRPr/>
          </a:p>
        </p:txBody>
      </p:sp>
      <p:sp>
        <p:nvSpPr>
          <p:cNvPr id="218" name="Google Shape;218;p42"/>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Your cell’s regulome question </a:t>
            </a:r>
            <a:endParaRPr sz="1300"/>
          </a:p>
        </p:txBody>
      </p:sp>
      <p:sp>
        <p:nvSpPr>
          <p:cNvPr id="219" name="Google Shape;219;p42"/>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Library preparation &amp; sequencing</a:t>
            </a:r>
            <a:endParaRPr sz="1300"/>
          </a:p>
        </p:txBody>
      </p:sp>
      <p:sp>
        <p:nvSpPr>
          <p:cNvPr id="220" name="Google Shape;220;p42"/>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Demultiplex, read alignment and quantification</a:t>
            </a:r>
            <a:endParaRPr sz="1300"/>
          </a:p>
        </p:txBody>
      </p:sp>
      <p:sp>
        <p:nvSpPr>
          <p:cNvPr id="221" name="Google Shape;221;p42"/>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Fragments count</a:t>
            </a:r>
            <a:endParaRPr sz="1300"/>
          </a:p>
        </p:txBody>
      </p:sp>
      <p:sp>
        <p:nvSpPr>
          <p:cNvPr id="222" name="Google Shape;222;p42"/>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QC filtering low quality cells</a:t>
            </a:r>
            <a:endParaRPr sz="1300"/>
          </a:p>
        </p:txBody>
      </p:sp>
      <p:sp>
        <p:nvSpPr>
          <p:cNvPr id="223" name="Google Shape;223;p42"/>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Layered dimensionality reduction</a:t>
            </a:r>
            <a:endParaRPr sz="1300"/>
          </a:p>
        </p:txBody>
      </p:sp>
      <p:sp>
        <p:nvSpPr>
          <p:cNvPr id="224" name="Google Shape;224;p42"/>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Embedding</a:t>
            </a:r>
            <a:endParaRPr sz="1300"/>
          </a:p>
        </p:txBody>
      </p:sp>
      <p:sp>
        <p:nvSpPr>
          <p:cNvPr id="225" name="Google Shape;225;p42"/>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Clustering</a:t>
            </a:r>
            <a:endParaRPr sz="1300"/>
          </a:p>
        </p:txBody>
      </p:sp>
      <p:sp>
        <p:nvSpPr>
          <p:cNvPr id="226" name="Google Shape;226;p42"/>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Find Markers - cell annotation</a:t>
            </a:r>
            <a:endParaRPr sz="1300"/>
          </a:p>
        </p:txBody>
      </p:sp>
      <p:sp>
        <p:nvSpPr>
          <p:cNvPr id="227" name="Google Shape;227;p42"/>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From bench</a:t>
            </a:r>
            <a:endParaRPr b="1" sz="1300"/>
          </a:p>
        </p:txBody>
      </p:sp>
      <p:sp>
        <p:nvSpPr>
          <p:cNvPr id="228" name="Google Shape;228;p42"/>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Through the bioinformatic analysis</a:t>
            </a:r>
            <a:endParaRPr b="1" sz="1300"/>
          </a:p>
        </p:txBody>
      </p:sp>
      <p:sp>
        <p:nvSpPr>
          <p:cNvPr id="229" name="Google Shape;229;p42"/>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To the biological interpretation</a:t>
            </a:r>
            <a:endParaRPr b="1" sz="1300"/>
          </a:p>
        </p:txBody>
      </p:sp>
      <p:sp>
        <p:nvSpPr>
          <p:cNvPr id="230" name="Google Shape;230;p42"/>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231" name="Google Shape;231;p42"/>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Peak calling</a:t>
            </a:r>
            <a:endParaRPr sz="1300"/>
          </a:p>
        </p:txBody>
      </p:sp>
      <p:sp>
        <p:nvSpPr>
          <p:cNvPr id="232" name="Google Shape;232;p42"/>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233" name="Google Shape;233;p42"/>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nvSpPr>
        <p:spPr>
          <a:xfrm>
            <a:off x="85650" y="3865800"/>
            <a:ext cx="8972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000">
                <a:solidFill>
                  <a:schemeClr val="dk2"/>
                </a:solidFill>
              </a:rPr>
              <a:t>2.	 scATACseq technology</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Single cell ATAC-seq protocol </a:t>
            </a:r>
            <a:endParaRPr/>
          </a:p>
        </p:txBody>
      </p:sp>
      <p:grpSp>
        <p:nvGrpSpPr>
          <p:cNvPr id="244" name="Google Shape;244;p44"/>
          <p:cNvGrpSpPr/>
          <p:nvPr/>
        </p:nvGrpSpPr>
        <p:grpSpPr>
          <a:xfrm>
            <a:off x="152400" y="646216"/>
            <a:ext cx="8839202" cy="2816412"/>
            <a:chOff x="152400" y="1420416"/>
            <a:chExt cx="8839202" cy="2816412"/>
          </a:xfrm>
        </p:grpSpPr>
        <p:pic>
          <p:nvPicPr>
            <p:cNvPr id="245" name="Google Shape;245;p44"/>
            <p:cNvPicPr preferRelativeResize="0"/>
            <p:nvPr/>
          </p:nvPicPr>
          <p:blipFill>
            <a:blip r:embed="rId3">
              <a:alphaModFix/>
            </a:blip>
            <a:stretch>
              <a:fillRect/>
            </a:stretch>
          </p:blipFill>
          <p:spPr>
            <a:xfrm>
              <a:off x="152400" y="1420416"/>
              <a:ext cx="8839202" cy="2816412"/>
            </a:xfrm>
            <a:prstGeom prst="rect">
              <a:avLst/>
            </a:prstGeom>
            <a:noFill/>
            <a:ln>
              <a:noFill/>
            </a:ln>
          </p:spPr>
        </p:pic>
        <p:pic>
          <p:nvPicPr>
            <p:cNvPr id="246" name="Google Shape;246;p44"/>
            <p:cNvPicPr preferRelativeResize="0"/>
            <p:nvPr/>
          </p:nvPicPr>
          <p:blipFill rotWithShape="1">
            <a:blip r:embed="rId4">
              <a:alphaModFix/>
            </a:blip>
            <a:srcRect b="25246" l="0" r="0" t="7997"/>
            <a:stretch/>
          </p:blipFill>
          <p:spPr>
            <a:xfrm>
              <a:off x="1673925" y="2926750"/>
              <a:ext cx="1287650" cy="736800"/>
            </a:xfrm>
            <a:prstGeom prst="rect">
              <a:avLst/>
            </a:prstGeom>
            <a:noFill/>
            <a:ln>
              <a:noFill/>
            </a:ln>
          </p:spPr>
        </p:pic>
        <p:sp>
          <p:nvSpPr>
            <p:cNvPr id="247" name="Google Shape;247;p44"/>
            <p:cNvSpPr/>
            <p:nvPr/>
          </p:nvSpPr>
          <p:spPr>
            <a:xfrm>
              <a:off x="1553775" y="3663550"/>
              <a:ext cx="1875300" cy="41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lt1"/>
                  </a:highlight>
                </a:rPr>
                <a:t>Transposition of nuclei </a:t>
              </a:r>
              <a:endParaRPr>
                <a:highlight>
                  <a:schemeClr val="lt1"/>
                </a:highlight>
              </a:endParaRPr>
            </a:p>
          </p:txBody>
        </p:sp>
      </p:grpSp>
      <p:pic>
        <p:nvPicPr>
          <p:cNvPr id="248" name="Google Shape;248;p44"/>
          <p:cNvPicPr preferRelativeResize="0"/>
          <p:nvPr/>
        </p:nvPicPr>
        <p:blipFill>
          <a:blip r:embed="rId5">
            <a:alphaModFix/>
          </a:blip>
          <a:stretch>
            <a:fillRect/>
          </a:stretch>
        </p:blipFill>
        <p:spPr>
          <a:xfrm>
            <a:off x="1150300" y="3390550"/>
            <a:ext cx="2782975" cy="1752951"/>
          </a:xfrm>
          <a:prstGeom prst="rect">
            <a:avLst/>
          </a:prstGeom>
          <a:noFill/>
          <a:ln>
            <a:noFill/>
          </a:ln>
        </p:spPr>
      </p:pic>
      <p:sp>
        <p:nvSpPr>
          <p:cNvPr id="249" name="Google Shape;249;p44"/>
          <p:cNvSpPr txBox="1"/>
          <p:nvPr/>
        </p:nvSpPr>
        <p:spPr>
          <a:xfrm>
            <a:off x="4874550" y="3339350"/>
            <a:ext cx="4291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10X Genomics scATAC-seq website</a:t>
            </a:r>
            <a:endParaRPr sz="1100">
              <a:latin typeface="Helvetica Neue"/>
              <a:ea typeface="Helvetica Neue"/>
              <a:cs typeface="Helvetica Neue"/>
              <a:sym typeface="Helvetica Neue"/>
            </a:endParaRPr>
          </a:p>
        </p:txBody>
      </p:sp>
      <p:sp>
        <p:nvSpPr>
          <p:cNvPr id="250" name="Google Shape;250;p44"/>
          <p:cNvSpPr txBox="1"/>
          <p:nvPr/>
        </p:nvSpPr>
        <p:spPr>
          <a:xfrm>
            <a:off x="3990975" y="3952875"/>
            <a:ext cx="500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highlight>
                  <a:srgbClr val="FFFFFF"/>
                </a:highlight>
              </a:rPr>
              <a:t>Tn5 enters the nuclei, fragments DNA in open chromatin regions, and adds the indexing adapters</a:t>
            </a:r>
            <a:endParaRPr sz="1900"/>
          </a:p>
        </p:txBody>
      </p:sp>
      <p:pic>
        <p:nvPicPr>
          <p:cNvPr id="251" name="Google Shape;251;p44"/>
          <p:cNvPicPr preferRelativeResize="0"/>
          <p:nvPr/>
        </p:nvPicPr>
        <p:blipFill>
          <a:blip r:embed="rId6">
            <a:alphaModFix/>
          </a:blip>
          <a:stretch>
            <a:fillRect/>
          </a:stretch>
        </p:blipFill>
        <p:spPr>
          <a:xfrm>
            <a:off x="4572004" y="3530746"/>
            <a:ext cx="375439" cy="354000"/>
          </a:xfrm>
          <a:prstGeom prst="rect">
            <a:avLst/>
          </a:prstGeom>
          <a:noFill/>
          <a:ln>
            <a:noFill/>
          </a:ln>
        </p:spPr>
      </p:pic>
      <p:sp>
        <p:nvSpPr>
          <p:cNvPr id="252" name="Google Shape;252;p44"/>
          <p:cNvSpPr txBox="1"/>
          <p:nvPr/>
        </p:nvSpPr>
        <p:spPr>
          <a:xfrm>
            <a:off x="4947450" y="3530750"/>
            <a:ext cx="130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2B42"/>
                </a:solidFill>
                <a:latin typeface="Helvetica Neue"/>
                <a:ea typeface="Helvetica Neue"/>
                <a:cs typeface="Helvetica Neue"/>
                <a:sym typeface="Helvetica Neue"/>
              </a:rPr>
              <a:t>doublets</a:t>
            </a:r>
            <a:endParaRPr sz="1100">
              <a:solidFill>
                <a:srgbClr val="002B42"/>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Single cell ATAC-seq protocol </a:t>
            </a:r>
            <a:endParaRPr/>
          </a:p>
        </p:txBody>
      </p:sp>
      <p:pic>
        <p:nvPicPr>
          <p:cNvPr id="258" name="Google Shape;258;p45"/>
          <p:cNvPicPr preferRelativeResize="0"/>
          <p:nvPr/>
        </p:nvPicPr>
        <p:blipFill>
          <a:blip r:embed="rId3">
            <a:alphaModFix/>
          </a:blip>
          <a:stretch>
            <a:fillRect/>
          </a:stretch>
        </p:blipFill>
        <p:spPr>
          <a:xfrm>
            <a:off x="152400" y="2184724"/>
            <a:ext cx="8839200" cy="1610177"/>
          </a:xfrm>
          <a:prstGeom prst="rect">
            <a:avLst/>
          </a:prstGeom>
          <a:noFill/>
          <a:ln>
            <a:noFill/>
          </a:ln>
        </p:spPr>
      </p:pic>
      <p:sp>
        <p:nvSpPr>
          <p:cNvPr id="259" name="Google Shape;259;p45"/>
          <p:cNvSpPr txBox="1"/>
          <p:nvPr/>
        </p:nvSpPr>
        <p:spPr>
          <a:xfrm>
            <a:off x="986100" y="3785350"/>
            <a:ext cx="1288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Identify nucleus of origin</a:t>
            </a:r>
            <a:endParaRPr>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60" name="Google Shape;260;p45"/>
          <p:cNvSpPr txBox="1"/>
          <p:nvPr/>
        </p:nvSpPr>
        <p:spPr>
          <a:xfrm>
            <a:off x="6775375" y="3695700"/>
            <a:ext cx="1400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Identify sample of origin (i.e. </a:t>
            </a:r>
            <a:r>
              <a:rPr lang="en">
                <a:latin typeface="Helvetica Neue"/>
                <a:ea typeface="Helvetica Neue"/>
                <a:cs typeface="Helvetica Neue"/>
                <a:sym typeface="Helvetica Neue"/>
              </a:rPr>
              <a:t>pooling</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261" name="Google Shape;261;p45"/>
          <p:cNvSpPr txBox="1"/>
          <p:nvPr/>
        </p:nvSpPr>
        <p:spPr>
          <a:xfrm>
            <a:off x="4762500" y="4789500"/>
            <a:ext cx="4291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10X Genomics scATAC-seq website</a:t>
            </a:r>
            <a:endParaRPr sz="1100">
              <a:latin typeface="Helvetica Neue"/>
              <a:ea typeface="Helvetica Neue"/>
              <a:cs typeface="Helvetica Neue"/>
              <a:sym typeface="Helvetica Neue"/>
            </a:endParaRPr>
          </a:p>
        </p:txBody>
      </p:sp>
      <p:pic>
        <p:nvPicPr>
          <p:cNvPr id="262" name="Google Shape;262;p45"/>
          <p:cNvPicPr preferRelativeResize="0"/>
          <p:nvPr/>
        </p:nvPicPr>
        <p:blipFill>
          <a:blip r:embed="rId4">
            <a:alphaModFix/>
          </a:blip>
          <a:stretch>
            <a:fillRect/>
          </a:stretch>
        </p:blipFill>
        <p:spPr>
          <a:xfrm>
            <a:off x="567000" y="646250"/>
            <a:ext cx="4315033" cy="184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152400" y="870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Experimental</a:t>
            </a:r>
            <a:r>
              <a:rPr lang="en"/>
              <a:t> design is fundamental (II)</a:t>
            </a:r>
            <a:r>
              <a:rPr lang="en"/>
              <a:t> </a:t>
            </a:r>
            <a:endParaRPr/>
          </a:p>
        </p:txBody>
      </p:sp>
      <p:sp>
        <p:nvSpPr>
          <p:cNvPr id="268" name="Google Shape;268;p46"/>
          <p:cNvSpPr txBox="1"/>
          <p:nvPr/>
        </p:nvSpPr>
        <p:spPr>
          <a:xfrm>
            <a:off x="214300" y="609600"/>
            <a:ext cx="83154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Helvetica Neue"/>
              <a:buChar char="●"/>
            </a:pPr>
            <a:r>
              <a:rPr lang="en" sz="2100">
                <a:latin typeface="Helvetica Neue"/>
                <a:ea typeface="Helvetica Neue"/>
                <a:cs typeface="Helvetica Neue"/>
                <a:sym typeface="Helvetica Neue"/>
              </a:rPr>
              <a:t>Do I need to perform scRNA-seq and scATAC-seq separately or Multiome analysis (scATAC+scRNAseq)?</a:t>
            </a:r>
            <a:endParaRPr sz="2100">
              <a:latin typeface="Helvetica Neue"/>
              <a:ea typeface="Helvetica Neue"/>
              <a:cs typeface="Helvetica Neue"/>
              <a:sym typeface="Helvetica Neue"/>
            </a:endParaRPr>
          </a:p>
        </p:txBody>
      </p:sp>
      <p:pic>
        <p:nvPicPr>
          <p:cNvPr id="269" name="Google Shape;269;p46"/>
          <p:cNvPicPr preferRelativeResize="0"/>
          <p:nvPr/>
        </p:nvPicPr>
        <p:blipFill>
          <a:blip r:embed="rId3">
            <a:alphaModFix/>
          </a:blip>
          <a:stretch>
            <a:fillRect/>
          </a:stretch>
        </p:blipFill>
        <p:spPr>
          <a:xfrm>
            <a:off x="751551" y="1502376"/>
            <a:ext cx="3479000" cy="1169550"/>
          </a:xfrm>
          <a:prstGeom prst="rect">
            <a:avLst/>
          </a:prstGeom>
          <a:noFill/>
          <a:ln>
            <a:noFill/>
          </a:ln>
        </p:spPr>
      </p:pic>
      <p:sp>
        <p:nvSpPr>
          <p:cNvPr id="270" name="Google Shape;270;p46"/>
          <p:cNvSpPr txBox="1"/>
          <p:nvPr/>
        </p:nvSpPr>
        <p:spPr>
          <a:xfrm>
            <a:off x="172750" y="2733400"/>
            <a:ext cx="8971200" cy="175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002A40"/>
                </a:solidFill>
                <a:latin typeface="Helvetica Neue"/>
                <a:ea typeface="Helvetica Neue"/>
                <a:cs typeface="Helvetica Neue"/>
                <a:sym typeface="Helvetica Neue"/>
              </a:rPr>
              <a:t>Multiome:</a:t>
            </a:r>
            <a:endParaRPr sz="2300">
              <a:solidFill>
                <a:srgbClr val="002A40"/>
              </a:solidFill>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Simultaneously profiling gene expression and open chromatin </a:t>
            </a:r>
            <a:r>
              <a:rPr lang="en" sz="1700" u="sng">
                <a:solidFill>
                  <a:srgbClr val="002A40"/>
                </a:solidFill>
                <a:highlight>
                  <a:srgbClr val="FFFFFF"/>
                </a:highlight>
              </a:rPr>
              <a:t>from the same cell.</a:t>
            </a:r>
            <a:endParaRPr sz="1700" u="sng">
              <a:solidFill>
                <a:srgbClr val="002A40"/>
              </a:solidFill>
              <a:highlight>
                <a:srgbClr val="FFFFFF"/>
              </a:highlight>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More straightforward downstream analysis.</a:t>
            </a:r>
            <a:endParaRPr sz="1700">
              <a:solidFill>
                <a:srgbClr val="002A40"/>
              </a:solidFill>
              <a:highlight>
                <a:srgbClr val="FFFFFF"/>
              </a:highlight>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No need to integrate scRNA and scATAC seq data.</a:t>
            </a:r>
            <a:endParaRPr sz="1700">
              <a:solidFill>
                <a:srgbClr val="002A40"/>
              </a:solidFill>
              <a:highlight>
                <a:srgbClr val="FFFFFF"/>
              </a:highlight>
            </a:endParaRPr>
          </a:p>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rgbClr val="FFFFFF"/>
                </a:highlight>
              </a:rPr>
              <a:t>Costs</a:t>
            </a:r>
            <a:endParaRPr sz="1700">
              <a:solidFill>
                <a:srgbClr val="002A40"/>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9"/>
          <p:cNvSpPr txBox="1"/>
          <p:nvPr>
            <p:ph type="ctrTitle"/>
          </p:nvPr>
        </p:nvSpPr>
        <p:spPr>
          <a:xfrm>
            <a:off x="1143000" y="177500"/>
            <a:ext cx="7512900" cy="1790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500"/>
              <a:buFont typeface="Helvetica Neue"/>
              <a:buNone/>
            </a:pPr>
            <a:r>
              <a:rPr lang="en" sz="3700"/>
              <a:t>Introduction to scATAC-seq Data Analysis </a:t>
            </a:r>
            <a:endParaRPr sz="3700"/>
          </a:p>
        </p:txBody>
      </p:sp>
      <p:sp>
        <p:nvSpPr>
          <p:cNvPr id="115" name="Google Shape;115;p29"/>
          <p:cNvSpPr txBox="1"/>
          <p:nvPr>
            <p:ph idx="1" type="subTitle"/>
          </p:nvPr>
        </p:nvSpPr>
        <p:spPr>
          <a:xfrm>
            <a:off x="1143000" y="2098653"/>
            <a:ext cx="6858000" cy="1241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100"/>
              <a:buNone/>
            </a:pPr>
            <a:r>
              <a:rPr lang="en" sz="1700"/>
              <a:t>April</a:t>
            </a:r>
            <a:r>
              <a:rPr lang="en" sz="1700"/>
              <a:t> 17-18 2025</a:t>
            </a:r>
            <a:endParaRPr sz="1700"/>
          </a:p>
          <a:p>
            <a:pPr indent="0" lvl="0" marL="0" rtl="0" algn="l">
              <a:lnSpc>
                <a:spcPct val="90000"/>
              </a:lnSpc>
              <a:spcBef>
                <a:spcPts val="0"/>
              </a:spcBef>
              <a:spcAft>
                <a:spcPts val="0"/>
              </a:spcAft>
              <a:buClr>
                <a:schemeClr val="lt1"/>
              </a:buClr>
              <a:buSzPts val="2100"/>
              <a:buNone/>
            </a:pPr>
            <a:r>
              <a:t/>
            </a:r>
            <a:endParaRPr/>
          </a:p>
          <a:p>
            <a:pPr indent="0" lvl="0" marL="0" rtl="0" algn="l">
              <a:lnSpc>
                <a:spcPct val="90000"/>
              </a:lnSpc>
              <a:spcBef>
                <a:spcPts val="0"/>
              </a:spcBef>
              <a:spcAft>
                <a:spcPts val="0"/>
              </a:spcAft>
              <a:buClr>
                <a:schemeClr val="lt1"/>
              </a:buClr>
              <a:buSzPts val="2100"/>
              <a:buNone/>
            </a:pPr>
            <a:r>
              <a:rPr lang="en"/>
              <a:t>Reuben Thomas</a:t>
            </a:r>
            <a:endParaRPr/>
          </a:p>
          <a:p>
            <a:pPr indent="0" lvl="0" marL="0" rtl="0" algn="l">
              <a:lnSpc>
                <a:spcPct val="90000"/>
              </a:lnSpc>
              <a:spcBef>
                <a:spcPts val="0"/>
              </a:spcBef>
              <a:spcAft>
                <a:spcPts val="0"/>
              </a:spcAft>
              <a:buClr>
                <a:schemeClr val="lt1"/>
              </a:buClr>
              <a:buSzPts val="2100"/>
              <a:buNone/>
            </a:pPr>
            <a:r>
              <a:rPr lang="en"/>
              <a:t>Michela Traglia</a:t>
            </a:r>
            <a:endParaRPr/>
          </a:p>
          <a:p>
            <a:pPr indent="0" lvl="0" marL="0" rtl="0" algn="l">
              <a:lnSpc>
                <a:spcPct val="90000"/>
              </a:lnSpc>
              <a:spcBef>
                <a:spcPts val="0"/>
              </a:spcBef>
              <a:spcAft>
                <a:spcPts val="0"/>
              </a:spcAft>
              <a:buClr>
                <a:schemeClr val="lt1"/>
              </a:buClr>
              <a:buSzPts val="2100"/>
              <a:buNone/>
            </a:pPr>
            <a:r>
              <a:rPr lang="en"/>
              <a:t>Ayushi Agrawal</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7"/>
          <p:cNvPicPr preferRelativeResize="0"/>
          <p:nvPr/>
        </p:nvPicPr>
        <p:blipFill>
          <a:blip r:embed="rId3">
            <a:alphaModFix/>
          </a:blip>
          <a:stretch>
            <a:fillRect/>
          </a:stretch>
        </p:blipFill>
        <p:spPr>
          <a:xfrm>
            <a:off x="254175" y="654302"/>
            <a:ext cx="4218700" cy="4286468"/>
          </a:xfrm>
          <a:prstGeom prst="rect">
            <a:avLst/>
          </a:prstGeom>
          <a:noFill/>
          <a:ln>
            <a:noFill/>
          </a:ln>
        </p:spPr>
      </p:pic>
      <p:sp>
        <p:nvSpPr>
          <p:cNvPr id="276" name="Google Shape;276;p47"/>
          <p:cNvSpPr txBox="1"/>
          <p:nvPr>
            <p:ph type="title"/>
          </p:nvPr>
        </p:nvSpPr>
        <p:spPr>
          <a:xfrm>
            <a:off x="164650" y="156200"/>
            <a:ext cx="89793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100"/>
              <a:t>Simultaneously expression and </a:t>
            </a:r>
            <a:r>
              <a:rPr lang="en" sz="3100"/>
              <a:t>accessibility profiles</a:t>
            </a:r>
            <a:r>
              <a:rPr lang="en" sz="3100"/>
              <a:t> </a:t>
            </a:r>
            <a:endParaRPr sz="3100"/>
          </a:p>
        </p:txBody>
      </p:sp>
      <p:sp>
        <p:nvSpPr>
          <p:cNvPr id="277" name="Google Shape;277;p47"/>
          <p:cNvSpPr txBox="1"/>
          <p:nvPr/>
        </p:nvSpPr>
        <p:spPr>
          <a:xfrm>
            <a:off x="4713950" y="2048575"/>
            <a:ext cx="39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Clusters of gene expression for LYZ</a:t>
            </a:r>
            <a:endParaRPr>
              <a:latin typeface="Helvetica Neue"/>
              <a:ea typeface="Helvetica Neue"/>
              <a:cs typeface="Helvetica Neue"/>
              <a:sym typeface="Helvetica Neue"/>
            </a:endParaRPr>
          </a:p>
        </p:txBody>
      </p:sp>
      <p:sp>
        <p:nvSpPr>
          <p:cNvPr id="278" name="Google Shape;278;p47"/>
          <p:cNvSpPr txBox="1"/>
          <p:nvPr/>
        </p:nvSpPr>
        <p:spPr>
          <a:xfrm>
            <a:off x="0" y="48357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highlight>
                  <a:srgbClr val="FFFFFF"/>
                </a:highlight>
              </a:rPr>
              <a:t>Data provided by 10X Genomics.</a:t>
            </a:r>
            <a:endParaRPr/>
          </a:p>
        </p:txBody>
      </p:sp>
      <p:sp>
        <p:nvSpPr>
          <p:cNvPr id="279" name="Google Shape;279;p47"/>
          <p:cNvSpPr txBox="1"/>
          <p:nvPr/>
        </p:nvSpPr>
        <p:spPr>
          <a:xfrm>
            <a:off x="4713950" y="3524725"/>
            <a:ext cx="421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latin typeface="Helvetica Neue"/>
                <a:ea typeface="Helvetica Neue"/>
                <a:cs typeface="Helvetica Neue"/>
                <a:sym typeface="Helvetica Neue"/>
              </a:rPr>
              <a:t>Recommendation: whether the budget allows, use Multiome </a:t>
            </a:r>
            <a:endParaRPr sz="2100">
              <a:solidFill>
                <a:schemeClr val="dk2"/>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36450"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Caveats of scATAC-seq</a:t>
            </a:r>
            <a:endParaRPr sz="3400"/>
          </a:p>
        </p:txBody>
      </p:sp>
      <p:sp>
        <p:nvSpPr>
          <p:cNvPr id="285" name="Google Shape;285;p48"/>
          <p:cNvSpPr txBox="1"/>
          <p:nvPr>
            <p:ph idx="1" type="body"/>
          </p:nvPr>
        </p:nvSpPr>
        <p:spPr>
          <a:xfrm>
            <a:off x="125450" y="503575"/>
            <a:ext cx="8982000" cy="32634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800">
                <a:solidFill>
                  <a:srgbClr val="333333"/>
                </a:solidFill>
                <a:highlight>
                  <a:srgbClr val="FFFFFF"/>
                </a:highlight>
                <a:latin typeface="Arial"/>
                <a:ea typeface="Arial"/>
                <a:cs typeface="Arial"/>
                <a:sym typeface="Arial"/>
              </a:rPr>
              <a:t>A typical </a:t>
            </a:r>
            <a:r>
              <a:rPr lang="en" sz="1800" u="sng">
                <a:solidFill>
                  <a:srgbClr val="333333"/>
                </a:solidFill>
                <a:highlight>
                  <a:srgbClr val="FFFFFF"/>
                </a:highlight>
                <a:latin typeface="Arial"/>
                <a:ea typeface="Arial"/>
                <a:cs typeface="Arial"/>
                <a:sym typeface="Arial"/>
              </a:rPr>
              <a:t>human scATAC-seq dataset </a:t>
            </a:r>
            <a:r>
              <a:rPr lang="en" sz="1800">
                <a:solidFill>
                  <a:srgbClr val="333333"/>
                </a:solidFill>
                <a:highlight>
                  <a:srgbClr val="FFFFFF"/>
                </a:highlight>
                <a:latin typeface="Arial"/>
                <a:ea typeface="Arial"/>
                <a:cs typeface="Arial"/>
                <a:sym typeface="Arial"/>
              </a:rPr>
              <a:t>contains 100 - 10,000 cells and 1,000 - 100,000 sequence reads per cell. </a:t>
            </a:r>
            <a:endParaRPr sz="1800">
              <a:solidFill>
                <a:srgbClr val="333333"/>
              </a:solidFill>
              <a:highlight>
                <a:srgbClr val="FFFFFF"/>
              </a:highlight>
              <a:latin typeface="Arial"/>
              <a:ea typeface="Arial"/>
              <a:cs typeface="Arial"/>
              <a:sym typeface="Arial"/>
            </a:endParaRPr>
          </a:p>
          <a:p>
            <a:pPr indent="-342900" lvl="0" marL="457200" rtl="0" algn="l">
              <a:lnSpc>
                <a:spcPct val="115000"/>
              </a:lnSpc>
              <a:spcBef>
                <a:spcPts val="800"/>
              </a:spcBef>
              <a:spcAft>
                <a:spcPts val="0"/>
              </a:spcAft>
              <a:buClr>
                <a:srgbClr val="262626"/>
              </a:buClr>
              <a:buSzPts val="1800"/>
              <a:buFont typeface="Helvetica Neue Light"/>
              <a:buChar char="•"/>
            </a:pPr>
            <a:r>
              <a:rPr b="1" lang="en" sz="1800">
                <a:solidFill>
                  <a:srgbClr val="262626"/>
                </a:solidFill>
                <a:highlight>
                  <a:schemeClr val="lt1"/>
                </a:highlight>
                <a:latin typeface="Arial"/>
                <a:ea typeface="Arial"/>
                <a:cs typeface="Arial"/>
                <a:sym typeface="Arial"/>
              </a:rPr>
              <a:t>Drops with no cell/doublets</a:t>
            </a:r>
            <a:endParaRPr b="1" sz="1800">
              <a:solidFill>
                <a:srgbClr val="262626"/>
              </a:solidFill>
              <a:highlight>
                <a:schemeClr val="lt1"/>
              </a:highlight>
              <a:latin typeface="Arial"/>
              <a:ea typeface="Arial"/>
              <a:cs typeface="Arial"/>
              <a:sym typeface="Arial"/>
            </a:endParaRPr>
          </a:p>
          <a:p>
            <a:pPr indent="0" lvl="0" marL="457200" rtl="0" algn="l">
              <a:lnSpc>
                <a:spcPct val="115000"/>
              </a:lnSpc>
              <a:spcBef>
                <a:spcPts val="800"/>
              </a:spcBef>
              <a:spcAft>
                <a:spcPts val="0"/>
              </a:spcAft>
              <a:buNone/>
            </a:pPr>
            <a:r>
              <a:t/>
            </a:r>
            <a:endParaRPr b="1" sz="400">
              <a:solidFill>
                <a:srgbClr val="262626"/>
              </a:solidFill>
              <a:highlight>
                <a:schemeClr val="lt1"/>
              </a:highlight>
              <a:latin typeface="Arial"/>
              <a:ea typeface="Arial"/>
              <a:cs typeface="Arial"/>
              <a:sym typeface="Arial"/>
            </a:endParaRPr>
          </a:p>
          <a:p>
            <a:pPr indent="-342900" lvl="0" marL="457200" rtl="0" algn="l">
              <a:lnSpc>
                <a:spcPct val="115000"/>
              </a:lnSpc>
              <a:spcBef>
                <a:spcPts val="800"/>
              </a:spcBef>
              <a:spcAft>
                <a:spcPts val="0"/>
              </a:spcAft>
              <a:buClr>
                <a:srgbClr val="262626"/>
              </a:buClr>
              <a:buSzPts val="1800"/>
              <a:buFont typeface="Helvetica Neue Light"/>
              <a:buChar char="•"/>
            </a:pPr>
            <a:r>
              <a:rPr b="1" lang="en" sz="1800">
                <a:solidFill>
                  <a:srgbClr val="262626"/>
                </a:solidFill>
                <a:highlight>
                  <a:schemeClr val="lt1"/>
                </a:highlight>
                <a:latin typeface="Arial"/>
                <a:ea typeface="Arial"/>
                <a:cs typeface="Arial"/>
                <a:sym typeface="Arial"/>
              </a:rPr>
              <a:t>Low detection efficiency</a:t>
            </a:r>
            <a:r>
              <a:rPr lang="en" sz="1800">
                <a:solidFill>
                  <a:srgbClr val="262626"/>
                </a:solidFill>
                <a:highlight>
                  <a:schemeClr val="lt1"/>
                </a:highlight>
                <a:latin typeface="Arial"/>
                <a:ea typeface="Arial"/>
                <a:cs typeface="Arial"/>
                <a:sym typeface="Arial"/>
              </a:rPr>
              <a:t> - limited # of accessible regions from each cell (</a:t>
            </a:r>
            <a:r>
              <a:rPr lang="en" sz="1800">
                <a:solidFill>
                  <a:srgbClr val="222222"/>
                </a:solidFill>
                <a:highlight>
                  <a:srgbClr val="FFFFFF"/>
                </a:highlight>
                <a:latin typeface="Arial"/>
                <a:ea typeface="Arial"/>
                <a:cs typeface="Arial"/>
                <a:sym typeface="Arial"/>
              </a:rPr>
              <a:t>5–15% of peaks detected)</a:t>
            </a:r>
            <a:endParaRPr sz="1800">
              <a:solidFill>
                <a:srgbClr val="262626"/>
              </a:solidFill>
              <a:highlight>
                <a:schemeClr val="lt1"/>
              </a:highlight>
              <a:latin typeface="Arial"/>
              <a:ea typeface="Arial"/>
              <a:cs typeface="Arial"/>
              <a:sym typeface="Arial"/>
            </a:endParaRPr>
          </a:p>
          <a:p>
            <a:pPr indent="0" lvl="0" marL="457200" rtl="0" algn="l">
              <a:lnSpc>
                <a:spcPct val="115000"/>
              </a:lnSpc>
              <a:spcBef>
                <a:spcPts val="800"/>
              </a:spcBef>
              <a:spcAft>
                <a:spcPts val="0"/>
              </a:spcAft>
              <a:buNone/>
            </a:pPr>
            <a:r>
              <a:t/>
            </a:r>
            <a:endParaRPr sz="500">
              <a:solidFill>
                <a:srgbClr val="262626"/>
              </a:solidFill>
              <a:highlight>
                <a:schemeClr val="lt1"/>
              </a:highlight>
              <a:latin typeface="Arial"/>
              <a:ea typeface="Arial"/>
              <a:cs typeface="Arial"/>
              <a:sym typeface="Arial"/>
            </a:endParaRPr>
          </a:p>
          <a:p>
            <a:pPr indent="-342900" lvl="0" marL="457200" rtl="0" algn="l">
              <a:lnSpc>
                <a:spcPct val="115000"/>
              </a:lnSpc>
              <a:spcBef>
                <a:spcPts val="800"/>
              </a:spcBef>
              <a:spcAft>
                <a:spcPts val="0"/>
              </a:spcAft>
              <a:buClr>
                <a:srgbClr val="262626"/>
              </a:buClr>
              <a:buSzPts val="1800"/>
              <a:buFont typeface="Helvetica Neue Light"/>
              <a:buChar char="•"/>
            </a:pPr>
            <a:r>
              <a:rPr lang="en" sz="1800">
                <a:solidFill>
                  <a:srgbClr val="333333"/>
                </a:solidFill>
                <a:highlight>
                  <a:srgbClr val="FFFFFF"/>
                </a:highlight>
                <a:latin typeface="Arial"/>
                <a:ea typeface="Arial"/>
                <a:cs typeface="Arial"/>
                <a:sym typeface="Arial"/>
              </a:rPr>
              <a:t>In a cell, </a:t>
            </a:r>
            <a:r>
              <a:rPr b="1" lang="en" sz="1800">
                <a:solidFill>
                  <a:srgbClr val="333333"/>
                </a:solidFill>
                <a:highlight>
                  <a:srgbClr val="FFFFFF"/>
                </a:highlight>
                <a:latin typeface="Arial"/>
                <a:ea typeface="Arial"/>
                <a:cs typeface="Arial"/>
                <a:sym typeface="Arial"/>
              </a:rPr>
              <a:t>most cis-REs don’t have mapped read</a:t>
            </a:r>
            <a:r>
              <a:rPr lang="en" sz="1800">
                <a:solidFill>
                  <a:srgbClr val="333333"/>
                </a:solidFill>
                <a:highlight>
                  <a:srgbClr val="FFFFFF"/>
                </a:highlight>
                <a:latin typeface="Arial"/>
                <a:ea typeface="Arial"/>
                <a:cs typeface="Arial"/>
                <a:sym typeface="Arial"/>
              </a:rPr>
              <a:t> - cis-REs in the genome &gt;&gt; 100,000.</a:t>
            </a:r>
            <a:endParaRPr sz="1800">
              <a:solidFill>
                <a:srgbClr val="333333"/>
              </a:solidFill>
              <a:highlight>
                <a:srgbClr val="FFFFFF"/>
              </a:highlight>
              <a:latin typeface="Arial"/>
              <a:ea typeface="Arial"/>
              <a:cs typeface="Arial"/>
              <a:sym typeface="Arial"/>
            </a:endParaRPr>
          </a:p>
          <a:p>
            <a:pPr indent="0" lvl="0" marL="457200" rtl="0" algn="l">
              <a:lnSpc>
                <a:spcPct val="115000"/>
              </a:lnSpc>
              <a:spcBef>
                <a:spcPts val="800"/>
              </a:spcBef>
              <a:spcAft>
                <a:spcPts val="0"/>
              </a:spcAft>
              <a:buNone/>
            </a:pPr>
            <a:r>
              <a:t/>
            </a:r>
            <a:endParaRPr sz="700">
              <a:solidFill>
                <a:srgbClr val="333333"/>
              </a:solidFill>
              <a:highlight>
                <a:srgbClr val="FFFFFF"/>
              </a:highlight>
              <a:latin typeface="Arial"/>
              <a:ea typeface="Arial"/>
              <a:cs typeface="Arial"/>
              <a:sym typeface="Arial"/>
            </a:endParaRPr>
          </a:p>
          <a:p>
            <a:pPr indent="-342900" lvl="0" marL="457200" rtl="0" algn="l">
              <a:lnSpc>
                <a:spcPct val="115000"/>
              </a:lnSpc>
              <a:spcBef>
                <a:spcPts val="800"/>
              </a:spcBef>
              <a:spcAft>
                <a:spcPts val="0"/>
              </a:spcAft>
              <a:buClr>
                <a:srgbClr val="333333"/>
              </a:buClr>
              <a:buSzPts val="1800"/>
              <a:buFont typeface="Helvetica Neue Light"/>
              <a:buChar char="•"/>
            </a:pPr>
            <a:r>
              <a:rPr lang="en" sz="1900">
                <a:solidFill>
                  <a:srgbClr val="333333"/>
                </a:solidFill>
                <a:highlight>
                  <a:srgbClr val="FFFFFF"/>
                </a:highlight>
                <a:latin typeface="Arial"/>
                <a:ea typeface="Arial"/>
                <a:cs typeface="Arial"/>
                <a:sym typeface="Arial"/>
              </a:rPr>
              <a:t>Activities of all cis-regulatory elements is a  continuous steady-state activity in a cell.</a:t>
            </a:r>
            <a:endParaRPr sz="1900">
              <a:solidFill>
                <a:srgbClr val="333333"/>
              </a:solidFill>
              <a:highlight>
                <a:srgbClr val="FFFFFF"/>
              </a:highlight>
              <a:latin typeface="Arial"/>
              <a:ea typeface="Arial"/>
              <a:cs typeface="Arial"/>
              <a:sym typeface="Arial"/>
            </a:endParaRPr>
          </a:p>
          <a:p>
            <a:pPr indent="0" lvl="0" marL="457200" rtl="0" algn="l">
              <a:lnSpc>
                <a:spcPct val="115000"/>
              </a:lnSpc>
              <a:spcBef>
                <a:spcPts val="800"/>
              </a:spcBef>
              <a:spcAft>
                <a:spcPts val="0"/>
              </a:spcAft>
              <a:buNone/>
            </a:pPr>
            <a:r>
              <a:rPr lang="en" sz="2000">
                <a:solidFill>
                  <a:srgbClr val="333333"/>
                </a:solidFill>
                <a:highlight>
                  <a:srgbClr val="FFFFFF"/>
                </a:highlight>
                <a:latin typeface="Arial"/>
                <a:ea typeface="Arial"/>
                <a:cs typeface="Arial"/>
                <a:sym typeface="Arial"/>
              </a:rPr>
              <a:t>-&gt; </a:t>
            </a:r>
            <a:r>
              <a:rPr lang="en" sz="2000">
                <a:solidFill>
                  <a:srgbClr val="333333"/>
                </a:solidFill>
                <a:highlight>
                  <a:srgbClr val="FFFFFF"/>
                </a:highlight>
                <a:latin typeface="Arial"/>
                <a:ea typeface="Arial"/>
                <a:cs typeface="Arial"/>
                <a:sym typeface="Arial"/>
              </a:rPr>
              <a:t> scATAC-seq give a </a:t>
            </a:r>
            <a:r>
              <a:rPr b="1" lang="en" sz="2000">
                <a:solidFill>
                  <a:srgbClr val="333333"/>
                </a:solidFill>
                <a:highlight>
                  <a:srgbClr val="FFFFFF"/>
                </a:highlight>
                <a:latin typeface="Arial"/>
                <a:ea typeface="Arial"/>
                <a:cs typeface="Arial"/>
                <a:sym typeface="Arial"/>
              </a:rPr>
              <a:t>picture of a specific timepoint.</a:t>
            </a:r>
            <a:endParaRPr b="1" sz="2000">
              <a:solidFill>
                <a:srgbClr val="333333"/>
              </a:solidFill>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t/>
            </a:r>
            <a:endParaRPr sz="1150">
              <a:solidFill>
                <a:srgbClr val="333333"/>
              </a:solidFill>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t/>
            </a:r>
            <a:endParaRPr sz="1150">
              <a:solidFill>
                <a:srgbClr val="333333"/>
              </a:solidFill>
              <a:highlight>
                <a:srgbClr val="FFFFFF"/>
              </a:highlight>
              <a:latin typeface="Arial"/>
              <a:ea typeface="Arial"/>
              <a:cs typeface="Arial"/>
              <a:sym typeface="Arial"/>
            </a:endParaRPr>
          </a:p>
        </p:txBody>
      </p:sp>
      <p:pic>
        <p:nvPicPr>
          <p:cNvPr id="286" name="Google Shape;286;p48"/>
          <p:cNvPicPr preferRelativeResize="0"/>
          <p:nvPr/>
        </p:nvPicPr>
        <p:blipFill>
          <a:blip r:embed="rId3">
            <a:alphaModFix/>
          </a:blip>
          <a:stretch>
            <a:fillRect/>
          </a:stretch>
        </p:blipFill>
        <p:spPr>
          <a:xfrm>
            <a:off x="3803625" y="1080825"/>
            <a:ext cx="709162" cy="73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1</a:t>
            </a:r>
            <a:endParaRPr/>
          </a:p>
        </p:txBody>
      </p:sp>
      <p:sp>
        <p:nvSpPr>
          <p:cNvPr id="292" name="Google Shape;292;p49"/>
          <p:cNvSpPr txBox="1"/>
          <p:nvPr/>
        </p:nvSpPr>
        <p:spPr>
          <a:xfrm>
            <a:off x="255900" y="1100350"/>
            <a:ext cx="8150400" cy="257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solidFill>
                  <a:srgbClr val="002B42"/>
                </a:solidFill>
                <a:latin typeface="Helvetica Neue"/>
                <a:ea typeface="Helvetica Neue"/>
                <a:cs typeface="Helvetica Neue"/>
                <a:sym typeface="Helvetica Neue"/>
              </a:rPr>
              <a:t>Using</a:t>
            </a:r>
            <a:r>
              <a:rPr lang="en" sz="2300">
                <a:solidFill>
                  <a:srgbClr val="002B42"/>
                </a:solidFill>
                <a:latin typeface="Helvetica Neue"/>
                <a:ea typeface="Helvetica Neue"/>
                <a:cs typeface="Helvetica Neue"/>
                <a:sym typeface="Helvetica Neue"/>
              </a:rPr>
              <a:t> scATAC-seq, it is possible to identify:</a:t>
            </a:r>
            <a:endParaRPr sz="2300">
              <a:solidFill>
                <a:srgbClr val="002B4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An enhancer active in different cell types.</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A gene poorly expressed in a particular cell type.  </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Cell-specific peaks of accessible </a:t>
            </a:r>
            <a:r>
              <a:rPr lang="en" sz="2300">
                <a:solidFill>
                  <a:srgbClr val="002B42"/>
                </a:solidFill>
                <a:latin typeface="Helvetica Neue"/>
                <a:ea typeface="Helvetica Neue"/>
                <a:cs typeface="Helvetica Neue"/>
                <a:sym typeface="Helvetica Neue"/>
              </a:rPr>
              <a:t>chromatin</a:t>
            </a:r>
            <a:endParaRPr sz="2300">
              <a:solidFill>
                <a:srgbClr val="002B42"/>
              </a:solidFill>
              <a:latin typeface="Helvetica Neue"/>
              <a:ea typeface="Helvetica Neue"/>
              <a:cs typeface="Helvetica Neue"/>
              <a:sym typeface="Helvetica Neue"/>
            </a:endParaRPr>
          </a:p>
          <a:p>
            <a:pPr indent="-374650" lvl="0" marL="457200" rtl="0" algn="l">
              <a:lnSpc>
                <a:spcPct val="115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All of the above.</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0"/>
          <p:cNvSpPr txBox="1"/>
          <p:nvPr/>
        </p:nvSpPr>
        <p:spPr>
          <a:xfrm>
            <a:off x="180975" y="2952750"/>
            <a:ext cx="8867700" cy="156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000">
                <a:solidFill>
                  <a:srgbClr val="002A40"/>
                </a:solidFill>
              </a:rPr>
              <a:t>3. From</a:t>
            </a:r>
            <a:r>
              <a:rPr lang="en" sz="4000">
                <a:solidFill>
                  <a:srgbClr val="002A40"/>
                </a:solidFill>
              </a:rPr>
              <a:t> </a:t>
            </a:r>
            <a:r>
              <a:rPr lang="en" sz="4000">
                <a:solidFill>
                  <a:srgbClr val="002A40"/>
                </a:solidFill>
              </a:rPr>
              <a:t>raw sequencing</a:t>
            </a:r>
            <a:r>
              <a:rPr lang="en" sz="4000">
                <a:solidFill>
                  <a:srgbClr val="002A40"/>
                </a:solidFill>
              </a:rPr>
              <a:t> </a:t>
            </a:r>
            <a:r>
              <a:rPr lang="en" sz="4000">
                <a:solidFill>
                  <a:srgbClr val="002A40"/>
                </a:solidFill>
              </a:rPr>
              <a:t>data </a:t>
            </a:r>
            <a:r>
              <a:rPr lang="en" sz="4000">
                <a:solidFill>
                  <a:srgbClr val="002A40"/>
                </a:solidFill>
              </a:rPr>
              <a:t>to the fragments file </a:t>
            </a:r>
            <a:endParaRPr sz="4000">
              <a:solidFill>
                <a:srgbClr val="002A40"/>
              </a:solidFill>
            </a:endParaRPr>
          </a:p>
          <a:p>
            <a:pPr indent="0" lvl="0" marL="0" rtl="0" algn="l">
              <a:lnSpc>
                <a:spcPct val="90000"/>
              </a:lnSpc>
              <a:spcBef>
                <a:spcPts val="0"/>
              </a:spcBef>
              <a:spcAft>
                <a:spcPts val="0"/>
              </a:spcAft>
              <a:buNone/>
            </a:pPr>
            <a:r>
              <a:rPr lang="en" sz="2000">
                <a:solidFill>
                  <a:srgbClr val="002A40"/>
                </a:solidFill>
              </a:rPr>
              <a:t>Tool: </a:t>
            </a:r>
            <a:r>
              <a:rPr lang="en" sz="2000">
                <a:solidFill>
                  <a:srgbClr val="002A40"/>
                </a:solidFill>
              </a:rPr>
              <a:t>Cellranger-ATAC</a:t>
            </a:r>
            <a:endParaRPr sz="2000">
              <a:solidFill>
                <a:srgbClr val="002A4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nvSpPr>
        <p:spPr>
          <a:xfrm>
            <a:off x="5346251" y="1423650"/>
            <a:ext cx="3683400" cy="3571800"/>
          </a:xfrm>
          <a:prstGeom prst="rect">
            <a:avLst/>
          </a:prstGeom>
          <a:noFill/>
          <a:ln>
            <a:noFill/>
          </a:ln>
        </p:spPr>
        <p:txBody>
          <a:bodyPr anchorCtr="0" anchor="t" bIns="34275" lIns="68575" spcFirstLastPara="1" rIns="68575" wrap="square" tIns="34275">
            <a:noAutofit/>
          </a:bodyPr>
          <a:lstStyle/>
          <a:p>
            <a:pPr indent="-336550" lvl="0" marL="342900" marR="0" rtl="0" algn="l">
              <a:spcBef>
                <a:spcPts val="0"/>
              </a:spcBef>
              <a:spcAft>
                <a:spcPts val="0"/>
              </a:spcAft>
              <a:buClr>
                <a:schemeClr val="dk1"/>
              </a:buClr>
              <a:buSzPts val="1500"/>
              <a:buFont typeface="Calibri"/>
              <a:buAutoNum type="arabicPeriod"/>
            </a:pPr>
            <a:r>
              <a:rPr b="0" i="0" lang="en" sz="1500" u="none" cap="none" strike="noStrike">
                <a:solidFill>
                  <a:schemeClr val="dk1"/>
                </a:solidFill>
                <a:latin typeface="Helvetica Neue"/>
                <a:ea typeface="Helvetica Neue"/>
                <a:cs typeface="Helvetica Neue"/>
                <a:sym typeface="Helvetica Neue"/>
              </a:rPr>
              <a:t>Demultiplex (BCL to FASTQ)</a:t>
            </a:r>
            <a:endParaRPr sz="1100"/>
          </a:p>
          <a:p>
            <a:pPr indent="-336550" lvl="1" marL="685800" marR="0" rtl="0" algn="l">
              <a:spcBef>
                <a:spcPts val="500"/>
              </a:spcBef>
              <a:spcAft>
                <a:spcPts val="0"/>
              </a:spcAft>
              <a:buClr>
                <a:schemeClr val="dk1"/>
              </a:buClr>
              <a:buSzPts val="1500"/>
              <a:buFont typeface="Arial"/>
              <a:buChar char="•"/>
            </a:pPr>
            <a:r>
              <a:rPr b="0" i="0" lang="en" sz="1500" u="none" cap="none" strike="noStrike">
                <a:solidFill>
                  <a:schemeClr val="dk1"/>
                </a:solidFill>
                <a:latin typeface="Lemon"/>
                <a:ea typeface="Lemon"/>
                <a:cs typeface="Lemon"/>
                <a:sym typeface="Lemon"/>
              </a:rPr>
              <a:t>cellranger-atac mkfastq</a:t>
            </a:r>
            <a:endParaRPr b="0" i="0" sz="1500" u="none" cap="none" strike="noStrike">
              <a:solidFill>
                <a:schemeClr val="dk1"/>
              </a:solidFill>
              <a:latin typeface="Lemon"/>
              <a:ea typeface="Lemon"/>
              <a:cs typeface="Lemon"/>
              <a:sym typeface="Lemon"/>
            </a:endParaRPr>
          </a:p>
          <a:p>
            <a:pPr indent="-241300" lvl="1" marL="685800" marR="0" rtl="0" algn="l">
              <a:spcBef>
                <a:spcPts val="500"/>
              </a:spcBef>
              <a:spcAft>
                <a:spcPts val="0"/>
              </a:spcAft>
              <a:buClr>
                <a:schemeClr val="dk1"/>
              </a:buClr>
              <a:buSzPts val="1500"/>
              <a:buFont typeface="Arial"/>
              <a:buNone/>
            </a:pPr>
            <a:r>
              <a:t/>
            </a:r>
            <a:endParaRPr b="0" i="0" sz="1500" u="none" cap="none" strike="noStrike">
              <a:solidFill>
                <a:schemeClr val="dk1"/>
              </a:solidFill>
              <a:latin typeface="Helvetica Neue"/>
              <a:ea typeface="Helvetica Neue"/>
              <a:cs typeface="Helvetica Neue"/>
              <a:sym typeface="Helvetica Neue"/>
            </a:endParaRPr>
          </a:p>
          <a:p>
            <a:pPr indent="-336550" lvl="0" marL="342900" marR="0" rtl="0" algn="l">
              <a:spcBef>
                <a:spcPts val="500"/>
              </a:spcBef>
              <a:spcAft>
                <a:spcPts val="0"/>
              </a:spcAft>
              <a:buClr>
                <a:schemeClr val="dk1"/>
              </a:buClr>
              <a:buSzPts val="1500"/>
              <a:buFont typeface="Calibri"/>
              <a:buAutoNum type="arabicPeriod"/>
            </a:pPr>
            <a:r>
              <a:rPr b="0" i="0" lang="en" sz="1500" u="none" cap="none" strike="noStrike">
                <a:solidFill>
                  <a:schemeClr val="dk1"/>
                </a:solidFill>
                <a:latin typeface="Helvetica Neue"/>
                <a:ea typeface="Helvetica Neue"/>
                <a:cs typeface="Helvetica Neue"/>
                <a:sym typeface="Helvetica Neue"/>
              </a:rPr>
              <a:t>Alignment, filtering, barcode counting, and </a:t>
            </a:r>
            <a:r>
              <a:rPr lang="en" sz="1500">
                <a:solidFill>
                  <a:schemeClr val="dk1"/>
                </a:solidFill>
                <a:latin typeface="Helvetica Neue"/>
                <a:ea typeface="Helvetica Neue"/>
                <a:cs typeface="Helvetica Neue"/>
                <a:sym typeface="Helvetica Neue"/>
              </a:rPr>
              <a:t>additional steps</a:t>
            </a:r>
            <a:endParaRPr sz="1100"/>
          </a:p>
          <a:p>
            <a:pPr indent="-336550" lvl="1" marL="685800" marR="0" rtl="0" algn="l">
              <a:spcBef>
                <a:spcPts val="500"/>
              </a:spcBef>
              <a:spcAft>
                <a:spcPts val="0"/>
              </a:spcAft>
              <a:buClr>
                <a:schemeClr val="dk1"/>
              </a:buClr>
              <a:buSzPts val="1500"/>
              <a:buFont typeface="Arial"/>
              <a:buChar char="•"/>
            </a:pPr>
            <a:r>
              <a:rPr b="0" i="0" lang="en" sz="1500" u="none" cap="none" strike="noStrike">
                <a:solidFill>
                  <a:schemeClr val="dk1"/>
                </a:solidFill>
                <a:latin typeface="Lemon"/>
                <a:ea typeface="Lemon"/>
                <a:cs typeface="Lemon"/>
                <a:sym typeface="Lemon"/>
              </a:rPr>
              <a:t>cellranger-atac count</a:t>
            </a:r>
            <a:endParaRPr sz="1100"/>
          </a:p>
          <a:p>
            <a:pPr indent="-241300" lvl="1" marL="685800" marR="0" rtl="0" algn="l">
              <a:spcBef>
                <a:spcPts val="500"/>
              </a:spcBef>
              <a:spcAft>
                <a:spcPts val="0"/>
              </a:spcAft>
              <a:buClr>
                <a:schemeClr val="dk1"/>
              </a:buClr>
              <a:buSzPts val="1500"/>
              <a:buFont typeface="Arial"/>
              <a:buNone/>
            </a:pPr>
            <a:r>
              <a:t/>
            </a:r>
            <a:endParaRPr b="0" i="0" sz="1500" u="none" cap="none" strike="noStrike">
              <a:solidFill>
                <a:schemeClr val="dk1"/>
              </a:solidFill>
              <a:latin typeface="Helvetica Neue"/>
              <a:ea typeface="Helvetica Neue"/>
              <a:cs typeface="Helvetica Neue"/>
              <a:sym typeface="Helvetica Neue"/>
            </a:endParaRPr>
          </a:p>
          <a:p>
            <a:pPr indent="-336550" lvl="0" marL="342900" marR="0" rtl="0" algn="l">
              <a:spcBef>
                <a:spcPts val="500"/>
              </a:spcBef>
              <a:spcAft>
                <a:spcPts val="0"/>
              </a:spcAft>
              <a:buClr>
                <a:schemeClr val="dk1"/>
              </a:buClr>
              <a:buSzPts val="1500"/>
              <a:buFont typeface="Calibri"/>
              <a:buAutoNum type="arabicPeriod"/>
            </a:pPr>
            <a:r>
              <a:rPr b="0" i="0" lang="en" sz="1500" u="none" cap="none" strike="noStrike">
                <a:solidFill>
                  <a:schemeClr val="dk1"/>
                </a:solidFill>
                <a:latin typeface="Helvetica Neue"/>
                <a:ea typeface="Helvetica Neue"/>
                <a:cs typeface="Helvetica Neue"/>
                <a:sym typeface="Helvetica Neue"/>
              </a:rPr>
              <a:t>Aggregate counts from multiple runs</a:t>
            </a:r>
            <a:endParaRPr sz="1100"/>
          </a:p>
          <a:p>
            <a:pPr indent="-336550" lvl="1" marL="685800" marR="0" rtl="0" algn="l">
              <a:spcBef>
                <a:spcPts val="500"/>
              </a:spcBef>
              <a:spcAft>
                <a:spcPts val="0"/>
              </a:spcAft>
              <a:buClr>
                <a:schemeClr val="dk1"/>
              </a:buClr>
              <a:buSzPts val="1500"/>
              <a:buFont typeface="Arial"/>
              <a:buChar char="•"/>
            </a:pPr>
            <a:r>
              <a:rPr b="0" i="0" lang="en" sz="1500" u="none" cap="none" strike="noStrike">
                <a:solidFill>
                  <a:schemeClr val="dk1"/>
                </a:solidFill>
                <a:latin typeface="Lemon"/>
                <a:ea typeface="Lemon"/>
                <a:cs typeface="Lemon"/>
                <a:sym typeface="Lemon"/>
              </a:rPr>
              <a:t>cellranger-atac aggr</a:t>
            </a:r>
            <a:endParaRPr b="0" i="0" sz="1500" u="none" cap="none" strike="noStrike">
              <a:solidFill>
                <a:schemeClr val="dk1"/>
              </a:solidFill>
              <a:latin typeface="Lemon"/>
              <a:ea typeface="Lemon"/>
              <a:cs typeface="Lemon"/>
              <a:sym typeface="Lemon"/>
            </a:endParaRPr>
          </a:p>
        </p:txBody>
      </p:sp>
      <p:sp>
        <p:nvSpPr>
          <p:cNvPr id="303" name="Google Shape;303;p51"/>
          <p:cNvSpPr txBox="1"/>
          <p:nvPr/>
        </p:nvSpPr>
        <p:spPr>
          <a:xfrm>
            <a:off x="6553202" y="4696477"/>
            <a:ext cx="2046600" cy="4008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900" u="none" cap="none" strike="noStrike">
                <a:solidFill>
                  <a:schemeClr val="dk1"/>
                </a:solidFill>
                <a:latin typeface="Helvetica Neue"/>
                <a:ea typeface="Helvetica Neue"/>
                <a:cs typeface="Helvetica Neue"/>
                <a:sym typeface="Helvetica Neue"/>
              </a:rPr>
              <a:t>(Images from 10x Genomics website)</a:t>
            </a:r>
            <a:endParaRPr sz="1100"/>
          </a:p>
        </p:txBody>
      </p:sp>
      <p:sp>
        <p:nvSpPr>
          <p:cNvPr id="304" name="Google Shape;304;p51"/>
          <p:cNvSpPr txBox="1"/>
          <p:nvPr/>
        </p:nvSpPr>
        <p:spPr>
          <a:xfrm>
            <a:off x="471500" y="926575"/>
            <a:ext cx="47673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33333"/>
                </a:solidFill>
                <a:highlight>
                  <a:schemeClr val="lt1"/>
                </a:highlight>
                <a:latin typeface="Helvetica Neue"/>
                <a:ea typeface="Helvetica Neue"/>
                <a:cs typeface="Helvetica Neue"/>
                <a:sym typeface="Helvetica Neue"/>
              </a:rPr>
              <a:t>Two 10x Genomics libraries - multiplexed on a single flow cell </a:t>
            </a:r>
            <a:endParaRPr b="1">
              <a:highlight>
                <a:schemeClr val="lt1"/>
              </a:highlight>
            </a:endParaRPr>
          </a:p>
        </p:txBody>
      </p:sp>
      <p:pic>
        <p:nvPicPr>
          <p:cNvPr id="305" name="Google Shape;305;p51"/>
          <p:cNvPicPr preferRelativeResize="0"/>
          <p:nvPr/>
        </p:nvPicPr>
        <p:blipFill>
          <a:blip r:embed="rId3">
            <a:alphaModFix/>
          </a:blip>
          <a:stretch>
            <a:fillRect/>
          </a:stretch>
        </p:blipFill>
        <p:spPr>
          <a:xfrm>
            <a:off x="576275" y="1258225"/>
            <a:ext cx="4156406" cy="1460338"/>
          </a:xfrm>
          <a:prstGeom prst="rect">
            <a:avLst/>
          </a:prstGeom>
          <a:noFill/>
          <a:ln>
            <a:noFill/>
          </a:ln>
        </p:spPr>
      </p:pic>
      <p:sp>
        <p:nvSpPr>
          <p:cNvPr id="306" name="Google Shape;306;p51"/>
          <p:cNvSpPr txBox="1"/>
          <p:nvPr/>
        </p:nvSpPr>
        <p:spPr>
          <a:xfrm>
            <a:off x="576275" y="2878800"/>
            <a:ext cx="503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33333"/>
                </a:solidFill>
                <a:highlight>
                  <a:schemeClr val="lt1"/>
                </a:highlight>
                <a:latin typeface="Helvetica Neue"/>
                <a:ea typeface="Helvetica Neue"/>
                <a:cs typeface="Helvetica Neue"/>
                <a:sym typeface="Helvetica Neue"/>
              </a:rPr>
              <a:t>One 10x Genomics library sequenced on two flow cells</a:t>
            </a:r>
            <a:endParaRPr b="1">
              <a:highlight>
                <a:schemeClr val="lt1"/>
              </a:highlight>
            </a:endParaRPr>
          </a:p>
        </p:txBody>
      </p:sp>
      <p:pic>
        <p:nvPicPr>
          <p:cNvPr id="307" name="Google Shape;307;p51"/>
          <p:cNvPicPr preferRelativeResize="0"/>
          <p:nvPr/>
        </p:nvPicPr>
        <p:blipFill>
          <a:blip r:embed="rId4">
            <a:alphaModFix/>
          </a:blip>
          <a:stretch>
            <a:fillRect/>
          </a:stretch>
        </p:blipFill>
        <p:spPr>
          <a:xfrm>
            <a:off x="631350" y="3193286"/>
            <a:ext cx="3940650" cy="1503191"/>
          </a:xfrm>
          <a:prstGeom prst="rect">
            <a:avLst/>
          </a:prstGeom>
          <a:noFill/>
          <a:ln>
            <a:noFill/>
          </a:ln>
        </p:spPr>
      </p:pic>
      <p:sp>
        <p:nvSpPr>
          <p:cNvPr id="308" name="Google Shape;308;p51"/>
          <p:cNvSpPr txBox="1"/>
          <p:nvPr/>
        </p:nvSpPr>
        <p:spPr>
          <a:xfrm>
            <a:off x="4838800" y="4107475"/>
            <a:ext cx="419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Reads mapped to chrM, </a:t>
            </a:r>
            <a:r>
              <a:rPr lang="en">
                <a:solidFill>
                  <a:schemeClr val="dk1"/>
                </a:solidFill>
              </a:rPr>
              <a:t>specified as non-nuclear contigs, </a:t>
            </a:r>
            <a:r>
              <a:rPr lang="en"/>
              <a:t> are filtered out</a:t>
            </a:r>
            <a:endParaRPr/>
          </a:p>
        </p:txBody>
      </p:sp>
      <p:sp>
        <p:nvSpPr>
          <p:cNvPr id="309" name="Google Shape;309;p51"/>
          <p:cNvSpPr txBox="1"/>
          <p:nvPr>
            <p:ph type="title"/>
          </p:nvPr>
        </p:nvSpPr>
        <p:spPr>
          <a:xfrm>
            <a:off x="114300" y="598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Cellranger ATAC</a:t>
            </a:r>
            <a:endParaRPr/>
          </a:p>
        </p:txBody>
      </p:sp>
      <p:pic>
        <p:nvPicPr>
          <p:cNvPr id="310" name="Google Shape;310;p51"/>
          <p:cNvPicPr preferRelativeResize="0"/>
          <p:nvPr/>
        </p:nvPicPr>
        <p:blipFill>
          <a:blip r:embed="rId5">
            <a:alphaModFix/>
          </a:blip>
          <a:stretch>
            <a:fillRect/>
          </a:stretch>
        </p:blipFill>
        <p:spPr>
          <a:xfrm>
            <a:off x="4984920" y="140900"/>
            <a:ext cx="4044730" cy="736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idx="1" type="body"/>
          </p:nvPr>
        </p:nvSpPr>
        <p:spPr>
          <a:xfrm>
            <a:off x="290775" y="1215500"/>
            <a:ext cx="8744100" cy="3283800"/>
          </a:xfrm>
          <a:prstGeom prst="rect">
            <a:avLst/>
          </a:prstGeom>
          <a:noFill/>
          <a:ln>
            <a:noFill/>
          </a:ln>
        </p:spPr>
        <p:txBody>
          <a:bodyPr anchorCtr="0" anchor="t" bIns="0" lIns="137150" spcFirstLastPara="1" rIns="0" wrap="square" tIns="0">
            <a:spAutoFit/>
          </a:bodyPr>
          <a:lstStyle/>
          <a:p>
            <a:pPr indent="-342900" lvl="0" marL="342900" rtl="0" algn="l">
              <a:lnSpc>
                <a:spcPct val="150000"/>
              </a:lnSpc>
              <a:spcBef>
                <a:spcPts val="0"/>
              </a:spcBef>
              <a:spcAft>
                <a:spcPts val="0"/>
              </a:spcAft>
              <a:buClr>
                <a:srgbClr val="002B42"/>
              </a:buClr>
              <a:buSzPts val="1400"/>
              <a:buFont typeface="Arial"/>
              <a:buChar char="●"/>
            </a:pPr>
            <a:r>
              <a:rPr lang="en" sz="1800"/>
              <a:t>BAM files with aligned reads</a:t>
            </a:r>
            <a:endParaRPr/>
          </a:p>
          <a:p>
            <a:pPr indent="-342900" lvl="0" marL="342900" rtl="0" algn="l">
              <a:lnSpc>
                <a:spcPct val="150000"/>
              </a:lnSpc>
              <a:spcBef>
                <a:spcPts val="800"/>
              </a:spcBef>
              <a:spcAft>
                <a:spcPts val="0"/>
              </a:spcAft>
              <a:buClr>
                <a:srgbClr val="002B42"/>
              </a:buClr>
              <a:buSzPts val="1400"/>
              <a:buChar char="●"/>
            </a:pPr>
            <a:r>
              <a:rPr b="1" lang="en" sz="1800"/>
              <a:t>web_summary.html</a:t>
            </a:r>
            <a:endParaRPr b="1" sz="1800"/>
          </a:p>
          <a:p>
            <a:pPr indent="-342900" lvl="0" marL="342900" rtl="0" algn="l">
              <a:lnSpc>
                <a:spcPct val="150000"/>
              </a:lnSpc>
              <a:spcBef>
                <a:spcPts val="800"/>
              </a:spcBef>
              <a:spcAft>
                <a:spcPts val="0"/>
              </a:spcAft>
              <a:buClr>
                <a:srgbClr val="002B42"/>
              </a:buClr>
              <a:buSzPts val="1400"/>
              <a:buFont typeface="Arial"/>
              <a:buChar char="●"/>
            </a:pPr>
            <a:r>
              <a:rPr b="1" lang="en" sz="1800"/>
              <a:t>Fragments and </a:t>
            </a:r>
            <a:r>
              <a:rPr b="1" lang="en" sz="1800" u="sng"/>
              <a:t>bulk peak files</a:t>
            </a:r>
            <a:r>
              <a:rPr b="1" lang="en" sz="1800"/>
              <a:t>.</a:t>
            </a:r>
            <a:endParaRPr sz="1800"/>
          </a:p>
          <a:p>
            <a:pPr indent="-342900" lvl="0" marL="342900" rtl="0" algn="l">
              <a:lnSpc>
                <a:spcPct val="150000"/>
              </a:lnSpc>
              <a:spcBef>
                <a:spcPts val="800"/>
              </a:spcBef>
              <a:spcAft>
                <a:spcPts val="0"/>
              </a:spcAft>
              <a:buClr>
                <a:srgbClr val="002B42"/>
              </a:buClr>
              <a:buSzPts val="1400"/>
              <a:buFont typeface="Arial"/>
              <a:buChar char="●"/>
            </a:pPr>
            <a:r>
              <a:rPr lang="en" sz="1800"/>
              <a:t>Secondary analysis (e.g., dimensionality reduction, clustering, etc.) -&gt; discard</a:t>
            </a:r>
            <a:endParaRPr/>
          </a:p>
          <a:p>
            <a:pPr indent="-342900" lvl="0" marL="342900" rtl="0" algn="l">
              <a:lnSpc>
                <a:spcPct val="150000"/>
              </a:lnSpc>
              <a:spcBef>
                <a:spcPts val="800"/>
              </a:spcBef>
              <a:spcAft>
                <a:spcPts val="0"/>
              </a:spcAft>
              <a:buClr>
                <a:srgbClr val="002B42"/>
              </a:buClr>
              <a:buSzPts val="1400"/>
              <a:buFont typeface="Arial"/>
              <a:buChar char="●"/>
            </a:pPr>
            <a:r>
              <a:rPr lang="en" sz="1800"/>
              <a:t>Loupe file to interactively view secondary analysis results with Loupe Browser from 10x Genomics</a:t>
            </a:r>
            <a:endParaRPr/>
          </a:p>
          <a:p>
            <a:pPr indent="-342900" lvl="0" marL="342900" rtl="0" algn="l">
              <a:lnSpc>
                <a:spcPct val="150000"/>
              </a:lnSpc>
              <a:spcBef>
                <a:spcPts val="800"/>
              </a:spcBef>
              <a:spcAft>
                <a:spcPts val="0"/>
              </a:spcAft>
              <a:buClr>
                <a:srgbClr val="002B42"/>
              </a:buClr>
              <a:buSzPts val="1400"/>
              <a:buFont typeface="Arial"/>
              <a:buChar char="●"/>
            </a:pPr>
            <a:r>
              <a:rPr lang="en" sz="1800"/>
              <a:t>Molecule info</a:t>
            </a:r>
            <a:endParaRPr/>
          </a:p>
        </p:txBody>
      </p:sp>
      <p:sp>
        <p:nvSpPr>
          <p:cNvPr id="316" name="Google Shape;316;p52"/>
          <p:cNvSpPr txBox="1"/>
          <p:nvPr/>
        </p:nvSpPr>
        <p:spPr>
          <a:xfrm>
            <a:off x="59125" y="0"/>
            <a:ext cx="8744100" cy="738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3600">
                <a:solidFill>
                  <a:srgbClr val="00D8EA"/>
                </a:solidFill>
                <a:latin typeface="Helvetica Neue"/>
                <a:ea typeface="Helvetica Neue"/>
                <a:cs typeface="Helvetica Neue"/>
                <a:sym typeface="Helvetica Neue"/>
              </a:rPr>
              <a:t>Cell Ranger-ATAC outputs</a:t>
            </a:r>
            <a:endParaRPr b="1">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57150" y="741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3600"/>
              <a:buFont typeface="Arial"/>
              <a:buNone/>
            </a:pPr>
            <a:r>
              <a:rPr lang="en" sz="3600">
                <a:solidFill>
                  <a:srgbClr val="00D8EA"/>
                </a:solidFill>
              </a:rPr>
              <a:t>Cell Ranger outputs</a:t>
            </a:r>
            <a:br>
              <a:rPr lang="en" sz="3600">
                <a:solidFill>
                  <a:srgbClr val="00D8EA"/>
                </a:solidFill>
              </a:rPr>
            </a:br>
            <a:r>
              <a:rPr lang="en" sz="2000">
                <a:solidFill>
                  <a:srgbClr val="00D8EA"/>
                </a:solidFill>
              </a:rPr>
              <a:t>(more detail on HTML output)</a:t>
            </a:r>
            <a:endParaRPr sz="3200">
              <a:solidFill>
                <a:srgbClr val="00D8EA"/>
              </a:solidFill>
            </a:endParaRPr>
          </a:p>
          <a:p>
            <a:pPr indent="0" lvl="0" marL="0" rtl="0" algn="l">
              <a:spcBef>
                <a:spcPts val="0"/>
              </a:spcBef>
              <a:spcAft>
                <a:spcPts val="0"/>
              </a:spcAft>
              <a:buNone/>
            </a:pPr>
            <a:r>
              <a:t/>
            </a:r>
            <a:endParaRPr>
              <a:solidFill>
                <a:srgbClr val="00D8EA"/>
              </a:solidFill>
            </a:endParaRPr>
          </a:p>
        </p:txBody>
      </p:sp>
      <p:pic>
        <p:nvPicPr>
          <p:cNvPr id="322" name="Google Shape;322;p53"/>
          <p:cNvPicPr preferRelativeResize="0"/>
          <p:nvPr/>
        </p:nvPicPr>
        <p:blipFill>
          <a:blip r:embed="rId3">
            <a:alphaModFix/>
          </a:blip>
          <a:stretch>
            <a:fillRect/>
          </a:stretch>
        </p:blipFill>
        <p:spPr>
          <a:xfrm>
            <a:off x="152400" y="963341"/>
            <a:ext cx="6895523" cy="40277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57150" y="741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3600"/>
              <a:buFont typeface="Arial"/>
              <a:buNone/>
            </a:pPr>
            <a:r>
              <a:rPr b="0" lang="en" sz="3400">
                <a:solidFill>
                  <a:srgbClr val="00D8EA"/>
                </a:solidFill>
                <a:latin typeface="Arial"/>
                <a:ea typeface="Arial"/>
                <a:cs typeface="Arial"/>
                <a:sym typeface="Arial"/>
              </a:rPr>
              <a:t>Cell Ranger outputs</a:t>
            </a:r>
            <a:br>
              <a:rPr b="0" lang="en" sz="3400">
                <a:solidFill>
                  <a:srgbClr val="00D8EA"/>
                </a:solidFill>
                <a:latin typeface="Arial"/>
                <a:ea typeface="Arial"/>
                <a:cs typeface="Arial"/>
                <a:sym typeface="Arial"/>
              </a:rPr>
            </a:br>
            <a:r>
              <a:rPr b="0" lang="en" sz="2000">
                <a:solidFill>
                  <a:srgbClr val="00D8EA"/>
                </a:solidFill>
                <a:latin typeface="Arial"/>
                <a:ea typeface="Arial"/>
                <a:cs typeface="Arial"/>
                <a:sym typeface="Arial"/>
              </a:rPr>
              <a:t>(more detail on HTML output)</a:t>
            </a:r>
            <a:endParaRPr b="0" sz="3200">
              <a:solidFill>
                <a:srgbClr val="00D8EA"/>
              </a:solidFill>
              <a:latin typeface="Arial"/>
              <a:ea typeface="Arial"/>
              <a:cs typeface="Arial"/>
              <a:sym typeface="Arial"/>
            </a:endParaRPr>
          </a:p>
          <a:p>
            <a:pPr indent="0" lvl="0" marL="0" rtl="0" algn="l">
              <a:spcBef>
                <a:spcPts val="0"/>
              </a:spcBef>
              <a:spcAft>
                <a:spcPts val="0"/>
              </a:spcAft>
              <a:buNone/>
            </a:pPr>
            <a:r>
              <a:t/>
            </a:r>
            <a:endParaRPr>
              <a:solidFill>
                <a:srgbClr val="00D8EA"/>
              </a:solidFill>
              <a:latin typeface="Arial"/>
              <a:ea typeface="Arial"/>
              <a:cs typeface="Arial"/>
              <a:sym typeface="Arial"/>
            </a:endParaRPr>
          </a:p>
        </p:txBody>
      </p:sp>
      <p:pic>
        <p:nvPicPr>
          <p:cNvPr id="328" name="Google Shape;328;p54"/>
          <p:cNvPicPr preferRelativeResize="0"/>
          <p:nvPr/>
        </p:nvPicPr>
        <p:blipFill>
          <a:blip r:embed="rId3">
            <a:alphaModFix/>
          </a:blip>
          <a:stretch>
            <a:fillRect/>
          </a:stretch>
        </p:blipFill>
        <p:spPr>
          <a:xfrm>
            <a:off x="0" y="1348950"/>
            <a:ext cx="5812975" cy="3838601"/>
          </a:xfrm>
          <a:prstGeom prst="rect">
            <a:avLst/>
          </a:prstGeom>
          <a:noFill/>
          <a:ln>
            <a:noFill/>
          </a:ln>
        </p:spPr>
      </p:pic>
      <p:pic>
        <p:nvPicPr>
          <p:cNvPr id="329" name="Google Shape;329;p54"/>
          <p:cNvPicPr preferRelativeResize="0"/>
          <p:nvPr/>
        </p:nvPicPr>
        <p:blipFill>
          <a:blip r:embed="rId4">
            <a:alphaModFix/>
          </a:blip>
          <a:stretch>
            <a:fillRect/>
          </a:stretch>
        </p:blipFill>
        <p:spPr>
          <a:xfrm>
            <a:off x="5175529" y="2571750"/>
            <a:ext cx="3816070" cy="2448499"/>
          </a:xfrm>
          <a:prstGeom prst="rect">
            <a:avLst/>
          </a:prstGeom>
          <a:noFill/>
          <a:ln>
            <a:noFill/>
          </a:ln>
        </p:spPr>
      </p:pic>
      <p:pic>
        <p:nvPicPr>
          <p:cNvPr id="330" name="Google Shape;330;p54"/>
          <p:cNvPicPr preferRelativeResize="0"/>
          <p:nvPr/>
        </p:nvPicPr>
        <p:blipFill>
          <a:blip r:embed="rId5">
            <a:alphaModFix/>
          </a:blip>
          <a:stretch>
            <a:fillRect/>
          </a:stretch>
        </p:blipFill>
        <p:spPr>
          <a:xfrm>
            <a:off x="3887650" y="74150"/>
            <a:ext cx="5199917" cy="2497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ph type="title"/>
          </p:nvPr>
        </p:nvSpPr>
        <p:spPr>
          <a:xfrm>
            <a:off x="104025" y="62825"/>
            <a:ext cx="87222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Output cellranger -&gt; </a:t>
            </a:r>
            <a:r>
              <a:rPr lang="en"/>
              <a:t>fragments linked to the cell ID</a:t>
            </a:r>
            <a:endParaRPr/>
          </a:p>
        </p:txBody>
      </p:sp>
      <p:sp>
        <p:nvSpPr>
          <p:cNvPr id="336" name="Google Shape;336;p55"/>
          <p:cNvSpPr txBox="1"/>
          <p:nvPr/>
        </p:nvSpPr>
        <p:spPr>
          <a:xfrm>
            <a:off x="104025" y="945575"/>
            <a:ext cx="392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A3069"/>
                </a:solidFill>
                <a:highlight>
                  <a:srgbClr val="FFFFFF"/>
                </a:highlight>
                <a:latin typeface="Courier New"/>
                <a:ea typeface="Courier New"/>
                <a:cs typeface="Courier New"/>
                <a:sym typeface="Courier New"/>
              </a:rPr>
              <a:t>atac_fragments.tsv.gz</a:t>
            </a:r>
            <a:endParaRPr b="1" sz="2300"/>
          </a:p>
        </p:txBody>
      </p:sp>
      <p:pic>
        <p:nvPicPr>
          <p:cNvPr id="337" name="Google Shape;337;p55"/>
          <p:cNvPicPr preferRelativeResize="0"/>
          <p:nvPr/>
        </p:nvPicPr>
        <p:blipFill>
          <a:blip r:embed="rId3">
            <a:alphaModFix/>
          </a:blip>
          <a:stretch>
            <a:fillRect/>
          </a:stretch>
        </p:blipFill>
        <p:spPr>
          <a:xfrm>
            <a:off x="189875" y="1327825"/>
            <a:ext cx="2939650" cy="1133675"/>
          </a:xfrm>
          <a:prstGeom prst="rect">
            <a:avLst/>
          </a:prstGeom>
          <a:noFill/>
          <a:ln>
            <a:noFill/>
          </a:ln>
        </p:spPr>
      </p:pic>
      <p:sp>
        <p:nvSpPr>
          <p:cNvPr id="338" name="Google Shape;338;p55"/>
          <p:cNvSpPr txBox="1"/>
          <p:nvPr/>
        </p:nvSpPr>
        <p:spPr>
          <a:xfrm>
            <a:off x="4031925" y="1501200"/>
            <a:ext cx="4972800" cy="1693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solidFill>
                  <a:schemeClr val="dk1"/>
                </a:solidFill>
              </a:rPr>
              <a:t>H</a:t>
            </a:r>
            <a:r>
              <a:rPr lang="en" sz="1600">
                <a:solidFill>
                  <a:schemeClr val="dk1"/>
                </a:solidFill>
              </a:rPr>
              <a:t>eader lines: # record information about the sample, the reference used and primary contigs in the reference.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SzPts val="1600"/>
              <a:buChar char="●"/>
            </a:pPr>
            <a:r>
              <a:rPr lang="en" sz="1700">
                <a:solidFill>
                  <a:srgbClr val="333333"/>
                </a:solidFill>
                <a:highlight>
                  <a:srgbClr val="FFFFFF"/>
                </a:highlight>
                <a:latin typeface="Helvetica Neue"/>
                <a:ea typeface="Helvetica Neue"/>
                <a:cs typeface="Helvetica Neue"/>
                <a:sym typeface="Helvetica Neue"/>
              </a:rPr>
              <a:t>E</a:t>
            </a:r>
            <a:r>
              <a:rPr lang="en" sz="1700">
                <a:solidFill>
                  <a:srgbClr val="333333"/>
                </a:solidFill>
                <a:highlight>
                  <a:srgbClr val="FFFFFF"/>
                </a:highlight>
                <a:latin typeface="Helvetica Neue"/>
                <a:ea typeface="Helvetica Neue"/>
                <a:cs typeface="Helvetica Neue"/>
                <a:sym typeface="Helvetica Neue"/>
              </a:rPr>
              <a:t>ach scATAC-seq fragment and the corresponding cell ID, one fragment per line.</a:t>
            </a:r>
            <a:endParaRPr sz="1700">
              <a:solidFill>
                <a:srgbClr val="333333"/>
              </a:solidFill>
              <a:highlight>
                <a:srgbClr val="FFFFFF"/>
              </a:highlight>
              <a:latin typeface="Helvetica Neue"/>
              <a:ea typeface="Helvetica Neue"/>
              <a:cs typeface="Helvetica Neue"/>
              <a:sym typeface="Helvetica Neue"/>
            </a:endParaRPr>
          </a:p>
        </p:txBody>
      </p:sp>
      <p:pic>
        <p:nvPicPr>
          <p:cNvPr id="339" name="Google Shape;339;p55"/>
          <p:cNvPicPr preferRelativeResize="0"/>
          <p:nvPr/>
        </p:nvPicPr>
        <p:blipFill>
          <a:blip r:embed="rId4">
            <a:alphaModFix/>
          </a:blip>
          <a:stretch>
            <a:fillRect/>
          </a:stretch>
        </p:blipFill>
        <p:spPr>
          <a:xfrm>
            <a:off x="260063" y="2468663"/>
            <a:ext cx="3394176" cy="9275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196075" y="146850"/>
            <a:ext cx="89478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000"/>
              <a:t>Different frameworks to process the fragments and perform the analyses downstream.</a:t>
            </a:r>
            <a:endParaRPr sz="3000"/>
          </a:p>
        </p:txBody>
      </p:sp>
      <p:sp>
        <p:nvSpPr>
          <p:cNvPr id="346" name="Google Shape;346;p56"/>
          <p:cNvSpPr txBox="1"/>
          <p:nvPr/>
        </p:nvSpPr>
        <p:spPr>
          <a:xfrm>
            <a:off x="0" y="1530575"/>
            <a:ext cx="8947800" cy="17238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rgbClr val="333333"/>
              </a:buClr>
              <a:buSzPts val="2000"/>
              <a:buFont typeface="Helvetica Neue"/>
              <a:buChar char="●"/>
            </a:pPr>
            <a:r>
              <a:rPr lang="en" sz="2000">
                <a:solidFill>
                  <a:srgbClr val="333333"/>
                </a:solidFill>
                <a:highlight>
                  <a:srgbClr val="FFFFFF"/>
                </a:highlight>
                <a:latin typeface="Helvetica Neue"/>
                <a:ea typeface="Helvetica Neue"/>
                <a:cs typeface="Helvetica Neue"/>
                <a:sym typeface="Helvetica Neue"/>
              </a:rPr>
              <a:t>SnapATAC -</a:t>
            </a:r>
            <a:r>
              <a:rPr lang="en" sz="2000" u="sng">
                <a:solidFill>
                  <a:schemeClr val="hlink"/>
                </a:solidFill>
                <a:highlight>
                  <a:srgbClr val="FFFFFF"/>
                </a:highlight>
                <a:latin typeface="Helvetica Neue"/>
                <a:ea typeface="Helvetica Neue"/>
                <a:cs typeface="Helvetica Neue"/>
                <a:sym typeface="Helvetica Neue"/>
                <a:hlinkClick r:id="rId3"/>
              </a:rPr>
              <a:t> Nature Comm 2021</a:t>
            </a:r>
            <a:r>
              <a:rPr lang="en" sz="2000">
                <a:solidFill>
                  <a:srgbClr val="333333"/>
                </a:solidFill>
                <a:highlight>
                  <a:srgbClr val="FFFFFF"/>
                </a:highlight>
                <a:latin typeface="Helvetica Neue"/>
                <a:ea typeface="Helvetica Neue"/>
                <a:cs typeface="Helvetica Neue"/>
                <a:sym typeface="Helvetica Neue"/>
              </a:rPr>
              <a:t> and SnapATAC2 - </a:t>
            </a:r>
            <a:r>
              <a:rPr lang="en" sz="2000" u="sng">
                <a:solidFill>
                  <a:schemeClr val="hlink"/>
                </a:solidFill>
                <a:highlight>
                  <a:srgbClr val="FFFFFF"/>
                </a:highlight>
                <a:latin typeface="Helvetica Neue"/>
                <a:ea typeface="Helvetica Neue"/>
                <a:cs typeface="Helvetica Neue"/>
                <a:sym typeface="Helvetica Neue"/>
                <a:hlinkClick r:id="rId4"/>
              </a:rPr>
              <a:t>Nature</a:t>
            </a:r>
            <a:r>
              <a:rPr lang="en" sz="2000" u="sng">
                <a:solidFill>
                  <a:schemeClr val="hlink"/>
                </a:solidFill>
                <a:highlight>
                  <a:srgbClr val="FFFFFF"/>
                </a:highlight>
                <a:latin typeface="Helvetica Neue"/>
                <a:ea typeface="Helvetica Neue"/>
                <a:cs typeface="Helvetica Neue"/>
                <a:sym typeface="Helvetica Neue"/>
                <a:hlinkClick r:id="rId5"/>
              </a:rPr>
              <a:t> Methods 2024</a:t>
            </a:r>
            <a:endParaRPr sz="2000">
              <a:solidFill>
                <a:srgbClr val="333333"/>
              </a:solidFill>
              <a:highlight>
                <a:srgbClr val="FFFFFF"/>
              </a:highlight>
              <a:latin typeface="Helvetica Neue"/>
              <a:ea typeface="Helvetica Neue"/>
              <a:cs typeface="Helvetica Neue"/>
              <a:sym typeface="Helvetica Neue"/>
            </a:endParaRPr>
          </a:p>
          <a:p>
            <a:pPr indent="-355600" lvl="0" marL="457200" rtl="0" algn="l">
              <a:lnSpc>
                <a:spcPct val="200000"/>
              </a:lnSpc>
              <a:spcBef>
                <a:spcPts val="0"/>
              </a:spcBef>
              <a:spcAft>
                <a:spcPts val="0"/>
              </a:spcAft>
              <a:buClr>
                <a:srgbClr val="333333"/>
              </a:buClr>
              <a:buSzPts val="2000"/>
              <a:buFont typeface="Helvetica Neue"/>
              <a:buChar char="●"/>
            </a:pPr>
            <a:r>
              <a:rPr lang="en" sz="2000" u="sng">
                <a:solidFill>
                  <a:schemeClr val="hlink"/>
                </a:solidFill>
                <a:highlight>
                  <a:srgbClr val="FFFFFF"/>
                </a:highlight>
                <a:hlinkClick r:id="rId6"/>
              </a:rPr>
              <a:t>Signac</a:t>
            </a:r>
            <a:r>
              <a:rPr lang="en" sz="2000">
                <a:solidFill>
                  <a:srgbClr val="333333"/>
                </a:solidFill>
                <a:highlight>
                  <a:srgbClr val="FFFFFF"/>
                </a:highlight>
              </a:rPr>
              <a:t> - extension of Seurat for the analysis of single-cell chromatin data</a:t>
            </a:r>
            <a:endParaRPr sz="2000">
              <a:solidFill>
                <a:srgbClr val="333333"/>
              </a:solidFill>
              <a:highlight>
                <a:srgbClr val="FFFFFF"/>
              </a:highlight>
            </a:endParaRPr>
          </a:p>
          <a:p>
            <a:pPr indent="-355600" lvl="0" marL="457200" rtl="0" algn="l">
              <a:lnSpc>
                <a:spcPct val="200000"/>
              </a:lnSpc>
              <a:spcBef>
                <a:spcPts val="0"/>
              </a:spcBef>
              <a:spcAft>
                <a:spcPts val="0"/>
              </a:spcAft>
              <a:buClr>
                <a:srgbClr val="333333"/>
              </a:buClr>
              <a:buSzPts val="2000"/>
              <a:buFont typeface="Helvetica Neue"/>
              <a:buChar char="●"/>
            </a:pPr>
            <a:r>
              <a:rPr lang="en" sz="2000" u="sng">
                <a:solidFill>
                  <a:schemeClr val="hlink"/>
                </a:solidFill>
                <a:highlight>
                  <a:srgbClr val="FFFFFF"/>
                </a:highlight>
                <a:latin typeface="Helvetica Neue"/>
                <a:ea typeface="Helvetica Neue"/>
                <a:cs typeface="Helvetica Neue"/>
                <a:sym typeface="Helvetica Neue"/>
                <a:hlinkClick r:id="rId7"/>
              </a:rPr>
              <a:t>ArchR</a:t>
            </a:r>
            <a:r>
              <a:rPr lang="en" sz="2000">
                <a:solidFill>
                  <a:srgbClr val="333333"/>
                </a:solidFill>
                <a:highlight>
                  <a:srgbClr val="FFFFFF"/>
                </a:highlight>
                <a:latin typeface="Helvetica Neue"/>
                <a:ea typeface="Helvetica Neue"/>
                <a:cs typeface="Helvetica Neue"/>
                <a:sym typeface="Helvetica Neue"/>
              </a:rPr>
              <a:t> - shown during this workshop [</a:t>
            </a:r>
            <a:r>
              <a:rPr lang="en" sz="2000" u="sng">
                <a:solidFill>
                  <a:schemeClr val="hlink"/>
                </a:solidFill>
                <a:highlight>
                  <a:srgbClr val="FFFFFF"/>
                </a:highlight>
                <a:latin typeface="Helvetica Neue"/>
                <a:ea typeface="Helvetica Neue"/>
                <a:cs typeface="Helvetica Neue"/>
                <a:sym typeface="Helvetica Neue"/>
                <a:hlinkClick r:id="rId8"/>
              </a:rPr>
              <a:t>paper</a:t>
            </a:r>
            <a:r>
              <a:rPr lang="en" sz="2000">
                <a:solidFill>
                  <a:srgbClr val="333333"/>
                </a:solidFill>
                <a:highlight>
                  <a:srgbClr val="FFFFFF"/>
                </a:highlight>
                <a:latin typeface="Helvetica Neue"/>
                <a:ea typeface="Helvetica Neue"/>
                <a:cs typeface="Helvetica Neue"/>
                <a:sym typeface="Helvetica Neue"/>
              </a:rPr>
              <a:t>]</a:t>
            </a:r>
            <a:endParaRPr sz="2000">
              <a:solidFill>
                <a:srgbClr val="333333"/>
              </a:solidFill>
              <a:highlight>
                <a:srgbClr val="FFFFFF"/>
              </a:highlight>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0"/>
          <p:cNvSpPr txBox="1"/>
          <p:nvPr>
            <p:ph type="title"/>
          </p:nvPr>
        </p:nvSpPr>
        <p:spPr>
          <a:xfrm>
            <a:off x="246300" y="67225"/>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Introductions</a:t>
            </a:r>
            <a:endParaRPr sz="3700"/>
          </a:p>
        </p:txBody>
      </p:sp>
      <p:sp>
        <p:nvSpPr>
          <p:cNvPr id="121" name="Google Shape;121;p30"/>
          <p:cNvSpPr txBox="1"/>
          <p:nvPr/>
        </p:nvSpPr>
        <p:spPr>
          <a:xfrm>
            <a:off x="103825" y="804025"/>
            <a:ext cx="9277500" cy="43767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en" sz="2400">
                <a:solidFill>
                  <a:schemeClr val="dk2"/>
                </a:solidFill>
              </a:rPr>
              <a:t>Reuben Thomas</a:t>
            </a:r>
            <a:endParaRPr sz="2400">
              <a:solidFill>
                <a:schemeClr val="dk2"/>
              </a:solidFill>
            </a:endParaRPr>
          </a:p>
          <a:p>
            <a:pPr indent="0" lvl="0" marL="457200" rtl="0" algn="l">
              <a:lnSpc>
                <a:spcPct val="90000"/>
              </a:lnSpc>
              <a:spcBef>
                <a:spcPts val="1000"/>
              </a:spcBef>
              <a:spcAft>
                <a:spcPts val="0"/>
              </a:spcAft>
              <a:buNone/>
            </a:pPr>
            <a:r>
              <a:rPr lang="en" sz="1300">
                <a:solidFill>
                  <a:schemeClr val="dk2"/>
                </a:solidFill>
              </a:rPr>
              <a:t>Associate Core Director</a:t>
            </a:r>
            <a:endParaRPr sz="1300">
              <a:solidFill>
                <a:schemeClr val="dk2"/>
              </a:solidFill>
            </a:endParaRPr>
          </a:p>
          <a:p>
            <a:pPr indent="0" lvl="0" marL="457200" rtl="0" algn="l">
              <a:lnSpc>
                <a:spcPct val="90000"/>
              </a:lnSpc>
              <a:spcBef>
                <a:spcPts val="1000"/>
              </a:spcBef>
              <a:spcAft>
                <a:spcPts val="0"/>
              </a:spcAft>
              <a:buNone/>
            </a:pPr>
            <a:r>
              <a:t/>
            </a:r>
            <a:endParaRPr sz="100">
              <a:solidFill>
                <a:schemeClr val="dk2"/>
              </a:solidFill>
            </a:endParaRPr>
          </a:p>
          <a:p>
            <a:pPr indent="0" lvl="0" marL="457200" rtl="0" algn="l">
              <a:lnSpc>
                <a:spcPct val="90000"/>
              </a:lnSpc>
              <a:spcBef>
                <a:spcPts val="1000"/>
              </a:spcBef>
              <a:spcAft>
                <a:spcPts val="0"/>
              </a:spcAft>
              <a:buNone/>
            </a:pPr>
            <a:r>
              <a:rPr lang="en" sz="2400">
                <a:solidFill>
                  <a:schemeClr val="dk2"/>
                </a:solidFill>
              </a:rPr>
              <a:t>Michela Traglia</a:t>
            </a:r>
            <a:endParaRPr sz="2400">
              <a:solidFill>
                <a:schemeClr val="dk2"/>
              </a:solidFill>
            </a:endParaRPr>
          </a:p>
          <a:p>
            <a:pPr indent="0" lvl="0" marL="457200" rtl="0" algn="l">
              <a:lnSpc>
                <a:spcPct val="90000"/>
              </a:lnSpc>
              <a:spcBef>
                <a:spcPts val="1000"/>
              </a:spcBef>
              <a:spcAft>
                <a:spcPts val="0"/>
              </a:spcAft>
              <a:buNone/>
            </a:pPr>
            <a:r>
              <a:rPr lang="en" sz="1300">
                <a:solidFill>
                  <a:schemeClr val="dk2"/>
                </a:solidFill>
              </a:rPr>
              <a:t>Senior </a:t>
            </a:r>
            <a:r>
              <a:rPr lang="en" sz="1300">
                <a:solidFill>
                  <a:schemeClr val="dk2"/>
                </a:solidFill>
              </a:rPr>
              <a:t>Statistician</a:t>
            </a:r>
            <a:endParaRPr sz="1300">
              <a:solidFill>
                <a:schemeClr val="dk2"/>
              </a:solidFill>
            </a:endParaRPr>
          </a:p>
          <a:p>
            <a:pPr indent="0" lvl="0" marL="457200" rtl="0" algn="l">
              <a:lnSpc>
                <a:spcPct val="90000"/>
              </a:lnSpc>
              <a:spcBef>
                <a:spcPts val="1000"/>
              </a:spcBef>
              <a:spcAft>
                <a:spcPts val="0"/>
              </a:spcAft>
              <a:buNone/>
            </a:pPr>
            <a:r>
              <a:t/>
            </a:r>
            <a:endParaRPr sz="100">
              <a:solidFill>
                <a:schemeClr val="dk2"/>
              </a:solidFill>
            </a:endParaRPr>
          </a:p>
          <a:p>
            <a:pPr indent="0" lvl="0" marL="457200" rtl="0" algn="l">
              <a:lnSpc>
                <a:spcPct val="90000"/>
              </a:lnSpc>
              <a:spcBef>
                <a:spcPts val="1000"/>
              </a:spcBef>
              <a:spcAft>
                <a:spcPts val="0"/>
              </a:spcAft>
              <a:buNone/>
            </a:pPr>
            <a:r>
              <a:rPr lang="en" sz="2400">
                <a:solidFill>
                  <a:schemeClr val="dk2"/>
                </a:solidFill>
              </a:rPr>
              <a:t>Ayushi Agrawal</a:t>
            </a:r>
            <a:endParaRPr sz="2400">
              <a:solidFill>
                <a:schemeClr val="dk2"/>
              </a:solidFill>
            </a:endParaRPr>
          </a:p>
          <a:p>
            <a:pPr indent="0" lvl="0" marL="457200" rtl="0" algn="l">
              <a:lnSpc>
                <a:spcPct val="90000"/>
              </a:lnSpc>
              <a:spcBef>
                <a:spcPts val="1000"/>
              </a:spcBef>
              <a:spcAft>
                <a:spcPts val="0"/>
              </a:spcAft>
              <a:buNone/>
            </a:pPr>
            <a:r>
              <a:rPr lang="en" sz="1300">
                <a:solidFill>
                  <a:schemeClr val="dk2"/>
                </a:solidFill>
              </a:rPr>
              <a:t>Bioinformatician III</a:t>
            </a:r>
            <a:endParaRPr sz="1300">
              <a:solidFill>
                <a:schemeClr val="dk2"/>
              </a:solidFill>
            </a:endParaRPr>
          </a:p>
          <a:p>
            <a:pPr indent="0" lvl="0" marL="0" rtl="0" algn="l">
              <a:lnSpc>
                <a:spcPct val="90000"/>
              </a:lnSpc>
              <a:spcBef>
                <a:spcPts val="1000"/>
              </a:spcBef>
              <a:spcAft>
                <a:spcPts val="0"/>
              </a:spcAft>
              <a:buNone/>
            </a:pPr>
            <a:r>
              <a:t/>
            </a:r>
            <a:endParaRPr sz="1300">
              <a:solidFill>
                <a:schemeClr val="dk2"/>
              </a:solidFill>
            </a:endParaRPr>
          </a:p>
          <a:p>
            <a:pPr indent="0" lvl="0" marL="457200" rtl="0" algn="l">
              <a:lnSpc>
                <a:spcPct val="90000"/>
              </a:lnSpc>
              <a:spcBef>
                <a:spcPts val="1000"/>
              </a:spcBef>
              <a:spcAft>
                <a:spcPts val="0"/>
              </a:spcAft>
              <a:buClr>
                <a:schemeClr val="dk1"/>
              </a:buClr>
              <a:buSzPts val="1100"/>
              <a:buFont typeface="Arial"/>
              <a:buNone/>
            </a:pPr>
            <a:r>
              <a:rPr lang="en" sz="2400">
                <a:solidFill>
                  <a:schemeClr val="dk2"/>
                </a:solidFill>
              </a:rPr>
              <a:t>Natalie Elphick</a:t>
            </a:r>
            <a:endParaRPr sz="2400">
              <a:solidFill>
                <a:schemeClr val="dk2"/>
              </a:solidFill>
            </a:endParaRPr>
          </a:p>
          <a:p>
            <a:pPr indent="0" lvl="0" marL="457200" rtl="0" algn="l">
              <a:lnSpc>
                <a:spcPct val="90000"/>
              </a:lnSpc>
              <a:spcBef>
                <a:spcPts val="1000"/>
              </a:spcBef>
              <a:spcAft>
                <a:spcPts val="0"/>
              </a:spcAft>
              <a:buClr>
                <a:schemeClr val="dk1"/>
              </a:buClr>
              <a:buSzPts val="1100"/>
              <a:buFont typeface="Arial"/>
              <a:buNone/>
            </a:pPr>
            <a:r>
              <a:rPr lang="en" sz="1300">
                <a:solidFill>
                  <a:schemeClr val="dk2"/>
                </a:solidFill>
              </a:rPr>
              <a:t>Bioinformatician I</a:t>
            </a:r>
            <a:endParaRPr sz="1300">
              <a:solidFill>
                <a:schemeClr val="dk2"/>
              </a:solidFill>
            </a:endParaRPr>
          </a:p>
          <a:p>
            <a:pPr indent="0" lvl="0" marL="0" rtl="0" algn="l">
              <a:lnSpc>
                <a:spcPct val="90000"/>
              </a:lnSpc>
              <a:spcBef>
                <a:spcPts val="1000"/>
              </a:spcBef>
              <a:spcAft>
                <a:spcPts val="0"/>
              </a:spcAft>
              <a:buClr>
                <a:schemeClr val="dk1"/>
              </a:buClr>
              <a:buSzPts val="1100"/>
              <a:buFont typeface="Arial"/>
              <a:buNone/>
            </a:pPr>
            <a:r>
              <a:t/>
            </a:r>
            <a:endParaRPr sz="1300">
              <a:solidFill>
                <a:schemeClr val="dk2"/>
              </a:solidFill>
            </a:endParaRPr>
          </a:p>
          <a:p>
            <a:pPr indent="0" lvl="0" marL="0" rtl="0" algn="l">
              <a:lnSpc>
                <a:spcPct val="90000"/>
              </a:lnSpc>
              <a:spcBef>
                <a:spcPts val="1000"/>
              </a:spcBef>
              <a:spcAft>
                <a:spcPts val="0"/>
              </a:spcAft>
              <a:buNone/>
            </a:pPr>
            <a:r>
              <a:t/>
            </a:r>
            <a:endParaRPr sz="13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nvSpPr>
        <p:spPr>
          <a:xfrm>
            <a:off x="180975" y="3478050"/>
            <a:ext cx="88677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400">
                <a:solidFill>
                  <a:srgbClr val="2B3E51"/>
                </a:solidFill>
              </a:rPr>
              <a:t>4. </a:t>
            </a:r>
            <a:r>
              <a:rPr lang="en" sz="3400">
                <a:solidFill>
                  <a:srgbClr val="2B3E51"/>
                </a:solidFill>
              </a:rPr>
              <a:t>Pre-processing and cell QC </a:t>
            </a:r>
            <a:endParaRPr sz="4100">
              <a:solidFill>
                <a:srgbClr val="2B3E51"/>
              </a:solidFill>
            </a:endParaRPr>
          </a:p>
        </p:txBody>
      </p:sp>
      <p:sp>
        <p:nvSpPr>
          <p:cNvPr id="353" name="Google Shape;353;p57"/>
          <p:cNvSpPr txBox="1"/>
          <p:nvPr/>
        </p:nvSpPr>
        <p:spPr>
          <a:xfrm>
            <a:off x="266700" y="4035300"/>
            <a:ext cx="7886700" cy="11082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2000">
                <a:solidFill>
                  <a:srgbClr val="007020"/>
                </a:solidFill>
                <a:highlight>
                  <a:srgbClr val="F7F7F7"/>
                </a:highlight>
                <a:latin typeface="Courier New"/>
                <a:ea typeface="Courier New"/>
                <a:cs typeface="Courier New"/>
                <a:sym typeface="Courier New"/>
              </a:rPr>
              <a:t>ArchRProject</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createArrowFiles</a:t>
            </a:r>
            <a:r>
              <a:rPr lang="en" sz="2000">
                <a:solidFill>
                  <a:srgbClr val="333333"/>
                </a:solidFill>
                <a:highlight>
                  <a:srgbClr val="F7F7F7"/>
                </a:highlight>
                <a:latin typeface="Courier New"/>
                <a:ea typeface="Courier New"/>
                <a:cs typeface="Courier New"/>
                <a:sym typeface="Courier New"/>
              </a:rPr>
              <a:t>()</a:t>
            </a:r>
            <a:r>
              <a:rPr lang="en" sz="1050">
                <a:solidFill>
                  <a:srgbClr val="333333"/>
                </a:solidFill>
                <a:highlight>
                  <a:srgbClr val="F8F8F8"/>
                </a:highlight>
                <a:latin typeface="Courier New"/>
                <a:ea typeface="Courier New"/>
                <a:cs typeface="Courier New"/>
                <a:sym typeface="Courier New"/>
              </a:rPr>
              <a:t>(</a:t>
            </a:r>
            <a:endParaRPr sz="1050">
              <a:solidFill>
                <a:srgbClr val="333333"/>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addDoubletScores</a:t>
            </a:r>
            <a:r>
              <a:rPr lang="en" sz="2000">
                <a:solidFill>
                  <a:srgbClr val="333333"/>
                </a:solidFill>
                <a:highlight>
                  <a:srgbClr val="F7F7F7"/>
                </a:highlight>
                <a:latin typeface="Courier New"/>
                <a:ea typeface="Courier New"/>
                <a:cs typeface="Courier New"/>
                <a:sym typeface="Courier New"/>
              </a:rPr>
              <a:t>(</a:t>
            </a:r>
            <a:r>
              <a:rPr lang="en" sz="2000">
                <a:solidFill>
                  <a:srgbClr val="333333"/>
                </a:solidFill>
                <a:highlight>
                  <a:srgbClr val="F7F7F7"/>
                </a:highlight>
                <a:latin typeface="Courier New"/>
                <a:ea typeface="Courier New"/>
                <a:cs typeface="Courier New"/>
                <a:sym typeface="Courier New"/>
              </a:rPr>
              <a:t>);</a:t>
            </a:r>
            <a:r>
              <a:rPr b="1" lang="en" sz="2000">
                <a:solidFill>
                  <a:srgbClr val="007020"/>
                </a:solidFill>
                <a:highlight>
                  <a:srgbClr val="F7F7F7"/>
                </a:highlight>
                <a:latin typeface="Courier New"/>
                <a:ea typeface="Courier New"/>
                <a:cs typeface="Courier New"/>
                <a:sym typeface="Courier New"/>
              </a:rPr>
              <a:t>filterDoublets</a:t>
            </a:r>
            <a:r>
              <a:rPr lang="en" sz="2000">
                <a:solidFill>
                  <a:srgbClr val="333333"/>
                </a:solidFill>
                <a:highlight>
                  <a:srgbClr val="F7F7F7"/>
                </a:highlight>
                <a:latin typeface="Courier New"/>
                <a:ea typeface="Courier New"/>
                <a:cs typeface="Courier New"/>
                <a:sym typeface="Courier New"/>
              </a:rPr>
              <a:t>()</a:t>
            </a:r>
            <a:r>
              <a:rPr lang="en" sz="2000">
                <a:solidFill>
                  <a:srgbClr val="333333"/>
                </a:solidFill>
                <a:highlight>
                  <a:srgbClr val="F7F7F7"/>
                </a:highlight>
                <a:latin typeface="Courier New"/>
                <a:ea typeface="Courier New"/>
                <a:cs typeface="Courier New"/>
                <a:sym typeface="Courier New"/>
              </a:rPr>
              <a:t> </a:t>
            </a:r>
            <a:endParaRPr sz="2000">
              <a:solidFill>
                <a:srgbClr val="333333"/>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 sz="2000">
                <a:solidFill>
                  <a:srgbClr val="007020"/>
                </a:solidFill>
                <a:highlight>
                  <a:srgbClr val="F7F7F7"/>
                </a:highlight>
                <a:latin typeface="Courier New"/>
                <a:ea typeface="Courier New"/>
                <a:cs typeface="Courier New"/>
                <a:sym typeface="Courier New"/>
              </a:rPr>
              <a:t>plotGroups</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plotFragmentSizes</a:t>
            </a:r>
            <a:r>
              <a:rPr lang="en" sz="2000">
                <a:solidFill>
                  <a:srgbClr val="333333"/>
                </a:solidFill>
                <a:highlight>
                  <a:srgbClr val="F7F7F7"/>
                </a:highlight>
                <a:latin typeface="Courier New"/>
                <a:ea typeface="Courier New"/>
                <a:cs typeface="Courier New"/>
                <a:sym typeface="Courier New"/>
              </a:rPr>
              <a:t>()</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58"/>
          <p:cNvGrpSpPr/>
          <p:nvPr/>
        </p:nvGrpSpPr>
        <p:grpSpPr>
          <a:xfrm>
            <a:off x="53250" y="617800"/>
            <a:ext cx="8839200" cy="1953950"/>
            <a:chOff x="152400" y="1046500"/>
            <a:chExt cx="8839200" cy="1953950"/>
          </a:xfrm>
        </p:grpSpPr>
        <p:pic>
          <p:nvPicPr>
            <p:cNvPr id="360" name="Google Shape;360;p58"/>
            <p:cNvPicPr preferRelativeResize="0"/>
            <p:nvPr/>
          </p:nvPicPr>
          <p:blipFill>
            <a:blip r:embed="rId3">
              <a:alphaModFix/>
            </a:blip>
            <a:stretch>
              <a:fillRect/>
            </a:stretch>
          </p:blipFill>
          <p:spPr>
            <a:xfrm>
              <a:off x="152400" y="1046500"/>
              <a:ext cx="8839200" cy="1939636"/>
            </a:xfrm>
            <a:prstGeom prst="rect">
              <a:avLst/>
            </a:prstGeom>
            <a:noFill/>
            <a:ln>
              <a:noFill/>
            </a:ln>
          </p:spPr>
        </p:pic>
        <p:sp>
          <p:nvSpPr>
            <p:cNvPr id="361" name="Google Shape;361;p58"/>
            <p:cNvSpPr/>
            <p:nvPr/>
          </p:nvSpPr>
          <p:spPr>
            <a:xfrm>
              <a:off x="439075" y="1306775"/>
              <a:ext cx="2352300" cy="42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8"/>
            <p:cNvSpPr/>
            <p:nvPr/>
          </p:nvSpPr>
          <p:spPr>
            <a:xfrm>
              <a:off x="6378300" y="2571750"/>
              <a:ext cx="2352300" cy="42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8"/>
          <p:cNvSpPr txBox="1"/>
          <p:nvPr>
            <p:ph type="title"/>
          </p:nvPr>
        </p:nvSpPr>
        <p:spPr>
          <a:xfrm>
            <a:off x="215100" y="157300"/>
            <a:ext cx="85155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Fragments position need to be adjusted for 9bp -&gt; insertions</a:t>
            </a:r>
            <a:endParaRPr/>
          </a:p>
        </p:txBody>
      </p:sp>
      <p:sp>
        <p:nvSpPr>
          <p:cNvPr id="364" name="Google Shape;364;p58"/>
          <p:cNvSpPr txBox="1"/>
          <p:nvPr/>
        </p:nvSpPr>
        <p:spPr>
          <a:xfrm>
            <a:off x="26550" y="2453675"/>
            <a:ext cx="90909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33333"/>
                </a:solidFill>
                <a:latin typeface="Helvetica Neue"/>
                <a:ea typeface="Helvetica Neue"/>
                <a:cs typeface="Helvetica Neue"/>
                <a:sym typeface="Helvetica Neue"/>
              </a:rPr>
              <a:t>In ArchR for rapid access, </a:t>
            </a:r>
            <a:r>
              <a:rPr b="1" lang="en" sz="1600">
                <a:solidFill>
                  <a:srgbClr val="333333"/>
                </a:solidFill>
                <a:latin typeface="Helvetica Neue"/>
                <a:ea typeface="Helvetica Neue"/>
                <a:cs typeface="Helvetica Neue"/>
                <a:sym typeface="Helvetica Neue"/>
              </a:rPr>
              <a:t>fragment files</a:t>
            </a:r>
            <a:r>
              <a:rPr lang="en" sz="1600">
                <a:solidFill>
                  <a:srgbClr val="333333"/>
                </a:solidFill>
                <a:latin typeface="Helvetica Neue"/>
                <a:ea typeface="Helvetica Neue"/>
                <a:cs typeface="Helvetica Neue"/>
                <a:sym typeface="Helvetica Neue"/>
              </a:rPr>
              <a:t> chunked and converted to a compressed temporary HDF5-formatted file including:</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Chromosome</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offset-adjusted chromosome start position</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offset-adjusted chromosome end position</a:t>
            </a:r>
            <a:endParaRPr sz="1600">
              <a:solidFill>
                <a:srgbClr val="333333"/>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33333"/>
              </a:buClr>
              <a:buSzPts val="1600"/>
              <a:buFont typeface="Helvetica Neue"/>
              <a:buChar char="●"/>
            </a:pPr>
            <a:r>
              <a:rPr lang="en" sz="1600">
                <a:solidFill>
                  <a:srgbClr val="333333"/>
                </a:solidFill>
                <a:latin typeface="Helvetica Neue"/>
                <a:ea typeface="Helvetica Neue"/>
                <a:cs typeface="Helvetica Neue"/>
                <a:sym typeface="Helvetica Neue"/>
              </a:rPr>
              <a:t>Cellular barcode ID. </a:t>
            </a:r>
            <a:endParaRPr sz="1900">
              <a:solidFill>
                <a:srgbClr val="333333"/>
              </a:solidFill>
              <a:latin typeface="Helvetica Neue"/>
              <a:ea typeface="Helvetica Neue"/>
              <a:cs typeface="Helvetica Neue"/>
              <a:sym typeface="Helvetica Neue"/>
            </a:endParaRPr>
          </a:p>
        </p:txBody>
      </p:sp>
      <p:sp>
        <p:nvSpPr>
          <p:cNvPr id="365" name="Google Shape;365;p58"/>
          <p:cNvSpPr txBox="1"/>
          <p:nvPr/>
        </p:nvSpPr>
        <p:spPr>
          <a:xfrm>
            <a:off x="94050" y="4544250"/>
            <a:ext cx="875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333333"/>
                </a:solidFill>
                <a:highlight>
                  <a:srgbClr val="FFFFFF"/>
                </a:highlight>
                <a:latin typeface="Helvetica Neue"/>
                <a:ea typeface="Helvetica Neue"/>
                <a:cs typeface="Helvetica Neue"/>
                <a:sym typeface="Helvetica Neue"/>
              </a:rPr>
              <a:t>insertions</a:t>
            </a:r>
            <a:r>
              <a:rPr lang="en" sz="1600">
                <a:solidFill>
                  <a:srgbClr val="333333"/>
                </a:solidFill>
                <a:highlight>
                  <a:srgbClr val="FFFFFF"/>
                </a:highlight>
                <a:latin typeface="Helvetica Neue"/>
                <a:ea typeface="Helvetica Neue"/>
                <a:cs typeface="Helvetica Neue"/>
                <a:sym typeface="Helvetica Neue"/>
              </a:rPr>
              <a:t>-&gt;</a:t>
            </a:r>
            <a:r>
              <a:rPr lang="en" sz="1600">
                <a:solidFill>
                  <a:srgbClr val="333333"/>
                </a:solidFill>
                <a:highlight>
                  <a:srgbClr val="FFFFFF"/>
                </a:highlight>
                <a:latin typeface="Helvetica Neue"/>
                <a:ea typeface="Helvetica Neue"/>
                <a:cs typeface="Helvetica Neue"/>
                <a:sym typeface="Helvetica Neue"/>
              </a:rPr>
              <a:t> the offset-adjusted single-base position at the very center of an accessible site.</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196075" y="146850"/>
            <a:ext cx="85155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Sparsity of data issue</a:t>
            </a:r>
            <a:endParaRPr/>
          </a:p>
        </p:txBody>
      </p:sp>
      <p:sp>
        <p:nvSpPr>
          <p:cNvPr id="372" name="Google Shape;372;p59"/>
          <p:cNvSpPr txBox="1"/>
          <p:nvPr/>
        </p:nvSpPr>
        <p:spPr>
          <a:xfrm>
            <a:off x="196050" y="944725"/>
            <a:ext cx="8751900" cy="26706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Transposition is rare. </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Majority of accessible regions are not transposed -&gt; many loci having 0 accessible alleles.</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1= accessible; 0=???</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0 in scATAC-seq could mean “not-accessible” </a:t>
            </a:r>
            <a:r>
              <a:rPr b="1" lang="en" sz="1900">
                <a:solidFill>
                  <a:srgbClr val="333333"/>
                </a:solidFill>
                <a:highlight>
                  <a:schemeClr val="lt1"/>
                </a:highlight>
                <a:latin typeface="Helvetica Neue"/>
                <a:ea typeface="Helvetica Neue"/>
                <a:cs typeface="Helvetica Neue"/>
                <a:sym typeface="Helvetica Neue"/>
              </a:rPr>
              <a:t>or </a:t>
            </a:r>
            <a:r>
              <a:rPr lang="en" sz="1900">
                <a:solidFill>
                  <a:srgbClr val="333333"/>
                </a:solidFill>
                <a:highlight>
                  <a:schemeClr val="lt1"/>
                </a:highlight>
                <a:latin typeface="Helvetica Neue"/>
                <a:ea typeface="Helvetica Neue"/>
                <a:cs typeface="Helvetica Neue"/>
                <a:sym typeface="Helvetica Neue"/>
              </a:rPr>
              <a:t>“not sampled”</a:t>
            </a:r>
            <a:endParaRPr sz="1900">
              <a:solidFill>
                <a:srgbClr val="333333"/>
              </a:solidFill>
              <a:highlight>
                <a:schemeClr val="lt1"/>
              </a:highlight>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latin typeface="Helvetica Neue"/>
                <a:ea typeface="Helvetica Neue"/>
                <a:cs typeface="Helvetica Neue"/>
                <a:sym typeface="Helvetica Neue"/>
              </a:rPr>
              <a:t>Binarized scATAC-seq data matrix mostly 0s.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209550" y="126475"/>
            <a:ext cx="86829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Input </a:t>
            </a:r>
            <a:r>
              <a:rPr lang="en"/>
              <a:t>for analyses downstream</a:t>
            </a:r>
            <a:endParaRPr/>
          </a:p>
        </p:txBody>
      </p:sp>
      <p:sp>
        <p:nvSpPr>
          <p:cNvPr id="378" name="Google Shape;378;p60"/>
          <p:cNvSpPr txBox="1"/>
          <p:nvPr>
            <p:ph idx="2" type="body"/>
          </p:nvPr>
        </p:nvSpPr>
        <p:spPr>
          <a:xfrm>
            <a:off x="0" y="696575"/>
            <a:ext cx="8682900" cy="3263400"/>
          </a:xfrm>
          <a:prstGeom prst="rect">
            <a:avLst/>
          </a:prstGeom>
        </p:spPr>
        <p:txBody>
          <a:bodyPr anchorCtr="0" anchor="t" bIns="0" lIns="0" spcFirstLastPara="1" rIns="0" wrap="square" tIns="0">
            <a:noAutofit/>
          </a:bodyPr>
          <a:lstStyle/>
          <a:p>
            <a:pPr indent="-304800" lvl="0" marL="457200" rtl="0" algn="l">
              <a:lnSpc>
                <a:spcPct val="150000"/>
              </a:lnSpc>
              <a:spcBef>
                <a:spcPts val="800"/>
              </a:spcBef>
              <a:spcAft>
                <a:spcPts val="0"/>
              </a:spcAft>
              <a:buSzPts val="1200"/>
              <a:buChar char="•"/>
            </a:pPr>
            <a:r>
              <a:rPr b="1" lang="en" sz="1900"/>
              <a:t>Count matrix on a set of peaks</a:t>
            </a:r>
            <a:r>
              <a:rPr lang="en" sz="1900"/>
              <a:t> (Signac - Stuart lab)</a:t>
            </a:r>
            <a:endParaRPr sz="1900"/>
          </a:p>
          <a:p>
            <a:pPr indent="-292100" lvl="1" marL="914400" rtl="0" algn="l">
              <a:lnSpc>
                <a:spcPct val="150000"/>
              </a:lnSpc>
              <a:spcBef>
                <a:spcPts val="0"/>
              </a:spcBef>
              <a:spcAft>
                <a:spcPts val="0"/>
              </a:spcAft>
              <a:buSzPts val="1000"/>
              <a:buChar char="•"/>
            </a:pPr>
            <a:r>
              <a:rPr lang="en" sz="1600"/>
              <a:t>Bulking cells to call peak -&gt; no rare cells peaks</a:t>
            </a:r>
            <a:endParaRPr sz="1600"/>
          </a:p>
          <a:p>
            <a:pPr indent="0" lvl="0" marL="914400" rtl="0" algn="l">
              <a:lnSpc>
                <a:spcPct val="150000"/>
              </a:lnSpc>
              <a:spcBef>
                <a:spcPts val="800"/>
              </a:spcBef>
              <a:spcAft>
                <a:spcPts val="0"/>
              </a:spcAft>
              <a:buNone/>
            </a:pPr>
            <a:r>
              <a:t/>
            </a:r>
            <a:endParaRPr sz="600"/>
          </a:p>
          <a:p>
            <a:pPr indent="-304800" lvl="0" marL="457200" rtl="0" algn="l">
              <a:lnSpc>
                <a:spcPct val="150000"/>
              </a:lnSpc>
              <a:spcBef>
                <a:spcPts val="800"/>
              </a:spcBef>
              <a:spcAft>
                <a:spcPts val="0"/>
              </a:spcAft>
              <a:buSzPts val="1200"/>
              <a:buChar char="•"/>
            </a:pPr>
            <a:r>
              <a:rPr b="1" lang="en" sz="1900"/>
              <a:t>Genome-wide tiles</a:t>
            </a:r>
            <a:r>
              <a:rPr lang="en" sz="1900"/>
              <a:t> (SnapATAC, SnapATAC2 and </a:t>
            </a:r>
            <a:r>
              <a:rPr b="1" lang="en" sz="1900"/>
              <a:t>ArchR</a:t>
            </a:r>
            <a:r>
              <a:rPr lang="en" sz="1900"/>
              <a:t>)</a:t>
            </a:r>
            <a:endParaRPr sz="1900"/>
          </a:p>
          <a:p>
            <a:pPr indent="-292100" lvl="1" marL="914400" rtl="0" algn="l">
              <a:lnSpc>
                <a:spcPct val="150000"/>
              </a:lnSpc>
              <a:spcBef>
                <a:spcPts val="0"/>
              </a:spcBef>
              <a:spcAft>
                <a:spcPts val="0"/>
              </a:spcAft>
              <a:buSzPts val="1000"/>
              <a:buChar char="•"/>
            </a:pPr>
            <a:r>
              <a:rPr lang="en" sz="1600"/>
              <a:t>5kb - SnapATAC</a:t>
            </a:r>
            <a:endParaRPr sz="1600"/>
          </a:p>
          <a:p>
            <a:pPr indent="-292100" lvl="1" marL="914400" rtl="0" algn="l">
              <a:lnSpc>
                <a:spcPct val="150000"/>
              </a:lnSpc>
              <a:spcBef>
                <a:spcPts val="0"/>
              </a:spcBef>
              <a:spcAft>
                <a:spcPts val="0"/>
              </a:spcAft>
              <a:buSzPts val="1000"/>
              <a:buChar char="•"/>
            </a:pPr>
            <a:r>
              <a:rPr lang="en" sz="1600"/>
              <a:t>Accessibility regions are long bp &lt;&lt; 5kb</a:t>
            </a:r>
            <a:endParaRPr sz="1600"/>
          </a:p>
          <a:p>
            <a:pPr indent="-292100" lvl="1" marL="914400" rtl="0" algn="l">
              <a:lnSpc>
                <a:spcPct val="150000"/>
              </a:lnSpc>
              <a:spcBef>
                <a:spcPts val="0"/>
              </a:spcBef>
              <a:spcAft>
                <a:spcPts val="0"/>
              </a:spcAft>
              <a:buSzPts val="1000"/>
              <a:buChar char="•"/>
            </a:pPr>
            <a:r>
              <a:rPr lang="en" sz="1600"/>
              <a:t>ArchR + SnapATAC2 implement </a:t>
            </a:r>
            <a:r>
              <a:rPr b="1" lang="en" sz="1600"/>
              <a:t>insertion counts</a:t>
            </a:r>
            <a:r>
              <a:rPr lang="en" sz="1600"/>
              <a:t> across </a:t>
            </a:r>
            <a:r>
              <a:rPr b="1" lang="en" sz="1600"/>
              <a:t>genome-wide 500bp tiles </a:t>
            </a:r>
            <a:endParaRPr b="1" sz="1600"/>
          </a:p>
          <a:p>
            <a:pPr indent="-317500" lvl="2" marL="1371600" rtl="0" algn="l">
              <a:lnSpc>
                <a:spcPct val="150000"/>
              </a:lnSpc>
              <a:spcBef>
                <a:spcPts val="0"/>
              </a:spcBef>
              <a:spcAft>
                <a:spcPts val="0"/>
              </a:spcAft>
              <a:buSzPts val="1400"/>
              <a:buChar char="•"/>
            </a:pPr>
            <a:r>
              <a:rPr lang="en" sz="1600">
                <a:solidFill>
                  <a:srgbClr val="333333"/>
                </a:solidFill>
              </a:rPr>
              <a:t>Better resolution </a:t>
            </a:r>
            <a:endParaRPr sz="1600">
              <a:solidFill>
                <a:srgbClr val="333333"/>
              </a:solidFill>
            </a:endParaRPr>
          </a:p>
          <a:p>
            <a:pPr indent="-317500" lvl="2" marL="1371600" rtl="0" algn="l">
              <a:lnSpc>
                <a:spcPct val="150000"/>
              </a:lnSpc>
              <a:spcBef>
                <a:spcPts val="0"/>
              </a:spcBef>
              <a:spcAft>
                <a:spcPts val="0"/>
              </a:spcAft>
              <a:buSzPts val="1400"/>
              <a:buChar char="•"/>
            </a:pPr>
            <a:r>
              <a:rPr lang="en" sz="1600">
                <a:solidFill>
                  <a:srgbClr val="333333"/>
                </a:solidFill>
              </a:rPr>
              <a:t>Allows for the identification of clusters prior to calling peaks</a:t>
            </a:r>
            <a:endParaRPr sz="1600">
              <a:solidFill>
                <a:srgbClr val="333333"/>
              </a:solidFill>
            </a:endParaRPr>
          </a:p>
          <a:p>
            <a:pPr indent="-317500" lvl="2" marL="1371600" rtl="0" algn="l">
              <a:lnSpc>
                <a:spcPct val="150000"/>
              </a:lnSpc>
              <a:spcBef>
                <a:spcPts val="0"/>
              </a:spcBef>
              <a:spcAft>
                <a:spcPts val="0"/>
              </a:spcAft>
              <a:buClr>
                <a:srgbClr val="333333"/>
              </a:buClr>
              <a:buSzPts val="1400"/>
              <a:buChar char="•"/>
            </a:pPr>
            <a:r>
              <a:rPr lang="en" sz="1600">
                <a:solidFill>
                  <a:srgbClr val="333333"/>
                </a:solidFill>
                <a:highlight>
                  <a:srgbClr val="FFFFFF"/>
                </a:highlight>
              </a:rPr>
              <a:t>3B bp in 500bp tiles: </a:t>
            </a:r>
            <a:r>
              <a:rPr lang="en" sz="1600">
                <a:solidFill>
                  <a:srgbClr val="333333"/>
                </a:solidFill>
                <a:highlight>
                  <a:srgbClr val="FFFFFF"/>
                </a:highlight>
              </a:rPr>
              <a:t>6 million features to be included in the cell by tile matrix</a:t>
            </a:r>
            <a:endParaRPr sz="1600">
              <a:solidFill>
                <a:srgbClr val="333333"/>
              </a:solidFill>
            </a:endParaRPr>
          </a:p>
          <a:p>
            <a:pPr indent="0" lvl="0" marL="0" rtl="0" algn="l">
              <a:lnSpc>
                <a:spcPct val="150000"/>
              </a:lnSpc>
              <a:spcBef>
                <a:spcPts val="800"/>
              </a:spcBef>
              <a:spcAft>
                <a:spcPts val="0"/>
              </a:spcAft>
              <a:buNone/>
            </a:pPr>
            <a:r>
              <a:t/>
            </a:r>
            <a:endParaRPr sz="1900"/>
          </a:p>
          <a:p>
            <a:pPr indent="0" lvl="0" marL="0" rtl="0" algn="l">
              <a:lnSpc>
                <a:spcPct val="150000"/>
              </a:lnSpc>
              <a:spcBef>
                <a:spcPts val="800"/>
              </a:spcBef>
              <a:spcAft>
                <a:spcPts val="0"/>
              </a:spcAft>
              <a:buNone/>
            </a:pPr>
            <a:r>
              <a:t/>
            </a:r>
            <a:endParaRPr sz="1900"/>
          </a:p>
        </p:txBody>
      </p:sp>
      <p:pic>
        <p:nvPicPr>
          <p:cNvPr id="379" name="Google Shape;379;p60"/>
          <p:cNvPicPr preferRelativeResize="0"/>
          <p:nvPr/>
        </p:nvPicPr>
        <p:blipFill>
          <a:blip r:embed="rId3">
            <a:alphaModFix/>
          </a:blip>
          <a:stretch>
            <a:fillRect/>
          </a:stretch>
        </p:blipFill>
        <p:spPr>
          <a:xfrm>
            <a:off x="6517475" y="710875"/>
            <a:ext cx="2621750" cy="2291375"/>
          </a:xfrm>
          <a:prstGeom prst="rect">
            <a:avLst/>
          </a:prstGeom>
          <a:noFill/>
          <a:ln>
            <a:noFill/>
          </a:ln>
        </p:spPr>
      </p:pic>
      <p:sp>
        <p:nvSpPr>
          <p:cNvPr id="380" name="Google Shape;380;p60"/>
          <p:cNvSpPr txBox="1"/>
          <p:nvPr/>
        </p:nvSpPr>
        <p:spPr>
          <a:xfrm>
            <a:off x="140750" y="4631700"/>
            <a:ext cx="752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8761D"/>
                </a:solidFill>
                <a:highlight>
                  <a:srgbClr val="F8F8F8"/>
                </a:highlight>
                <a:uFill>
                  <a:noFill/>
                </a:uFill>
                <a:latin typeface="Courier New"/>
                <a:ea typeface="Courier New"/>
                <a:cs typeface="Courier New"/>
                <a:sym typeface="Courier New"/>
                <a:hlinkClick r:id="rId4">
                  <a:extLst>
                    <a:ext uri="{A12FA001-AC4F-418D-AE19-62706E023703}">
                      <ahyp:hlinkClr val="tx"/>
                    </a:ext>
                  </a:extLst>
                </a:hlinkClick>
              </a:rPr>
              <a:t>createArrowFiles</a:t>
            </a:r>
            <a:r>
              <a:rPr lang="en" sz="2000">
                <a:solidFill>
                  <a:srgbClr val="333333"/>
                </a:solidFill>
                <a:highlight>
                  <a:srgbClr val="F8F8F8"/>
                </a:highlight>
                <a:latin typeface="Courier New"/>
                <a:ea typeface="Courier New"/>
                <a:cs typeface="Courier New"/>
                <a:sym typeface="Courier New"/>
              </a:rPr>
              <a:t>(..,addTileMat = TRUE)</a:t>
            </a:r>
            <a:endParaRPr sz="2000">
              <a:solidFill>
                <a:srgbClr val="333333"/>
              </a:solidFill>
              <a:highlight>
                <a:srgbClr val="F8F8F8"/>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2</a:t>
            </a:r>
            <a:endParaRPr/>
          </a:p>
        </p:txBody>
      </p:sp>
      <p:sp>
        <p:nvSpPr>
          <p:cNvPr id="386" name="Google Shape;386;p61"/>
          <p:cNvSpPr txBox="1"/>
          <p:nvPr/>
        </p:nvSpPr>
        <p:spPr>
          <a:xfrm>
            <a:off x="255900" y="1100350"/>
            <a:ext cx="8150400" cy="2025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What is the best input matrix for </a:t>
            </a:r>
            <a:r>
              <a:rPr lang="en" sz="2300" u="sng">
                <a:solidFill>
                  <a:srgbClr val="002B42"/>
                </a:solidFill>
                <a:latin typeface="Helvetica Neue"/>
                <a:ea typeface="Helvetica Neue"/>
                <a:cs typeface="Helvetica Neue"/>
                <a:sym typeface="Helvetica Neue"/>
              </a:rPr>
              <a:t>sparse data</a:t>
            </a:r>
            <a:r>
              <a:rPr lang="en" sz="2300">
                <a:solidFill>
                  <a:srgbClr val="002B42"/>
                </a:solidFill>
                <a:latin typeface="Helvetica Neue"/>
                <a:ea typeface="Helvetica Neue"/>
                <a:cs typeface="Helvetica Neue"/>
                <a:sym typeface="Helvetica Neue"/>
              </a:rPr>
              <a:t> to preserve </a:t>
            </a:r>
            <a:r>
              <a:rPr lang="en" sz="2300" u="sng">
                <a:solidFill>
                  <a:srgbClr val="002B42"/>
                </a:solidFill>
                <a:latin typeface="Helvetica Neue"/>
                <a:ea typeface="Helvetica Neue"/>
                <a:cs typeface="Helvetica Neue"/>
                <a:sym typeface="Helvetica Neue"/>
              </a:rPr>
              <a:t>cell specificity</a:t>
            </a:r>
            <a:r>
              <a:rPr lang="en" sz="2300">
                <a:solidFill>
                  <a:srgbClr val="002B42"/>
                </a:solidFill>
                <a:latin typeface="Helvetica Neue"/>
                <a:ea typeface="Helvetica Neue"/>
                <a:cs typeface="Helvetica Neue"/>
                <a:sym typeface="Helvetica Neue"/>
              </a:rPr>
              <a:t>:</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15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Bulk peak matrix (across cells)</a:t>
            </a:r>
            <a:endParaRPr sz="2300">
              <a:solidFill>
                <a:srgbClr val="002B42"/>
              </a:solidFill>
              <a:latin typeface="Helvetica Neue"/>
              <a:ea typeface="Helvetica Neue"/>
              <a:cs typeface="Helvetica Neue"/>
              <a:sym typeface="Helvetica Neue"/>
            </a:endParaRPr>
          </a:p>
          <a:p>
            <a:pPr indent="-374650" lvl="0" marL="457200" rtl="0" algn="l">
              <a:lnSpc>
                <a:spcPct val="15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Insertion counts across genome-wide tiles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ph type="title"/>
          </p:nvPr>
        </p:nvSpPr>
        <p:spPr>
          <a:xfrm>
            <a:off x="214225" y="80375"/>
            <a:ext cx="91440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200"/>
              <a:t>Filtering</a:t>
            </a:r>
            <a:r>
              <a:rPr lang="en" sz="3200"/>
              <a:t> out low quality cells</a:t>
            </a:r>
            <a:endParaRPr sz="3200"/>
          </a:p>
        </p:txBody>
      </p:sp>
      <p:sp>
        <p:nvSpPr>
          <p:cNvPr id="393" name="Google Shape;393;p62"/>
          <p:cNvSpPr txBox="1"/>
          <p:nvPr/>
        </p:nvSpPr>
        <p:spPr>
          <a:xfrm>
            <a:off x="214225" y="1219825"/>
            <a:ext cx="6992400" cy="523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333333"/>
              </a:buClr>
              <a:buSzPts val="2200"/>
              <a:buAutoNum type="arabicPeriod"/>
            </a:pPr>
            <a:r>
              <a:rPr b="1" lang="en" sz="2200">
                <a:solidFill>
                  <a:srgbClr val="333333"/>
                </a:solidFill>
                <a:highlight>
                  <a:schemeClr val="lt1"/>
                </a:highlight>
              </a:rPr>
              <a:t>Number of unique nuclear fragments &gt; 1000</a:t>
            </a:r>
            <a:endParaRPr sz="2200">
              <a:solidFill>
                <a:srgbClr val="333333"/>
              </a:solidFill>
              <a:highlight>
                <a:schemeClr val="lt1"/>
              </a:highlight>
            </a:endParaRPr>
          </a:p>
        </p:txBody>
      </p:sp>
      <p:pic>
        <p:nvPicPr>
          <p:cNvPr id="394" name="Google Shape;394;p62"/>
          <p:cNvPicPr preferRelativeResize="0"/>
          <p:nvPr/>
        </p:nvPicPr>
        <p:blipFill>
          <a:blip r:embed="rId3">
            <a:alphaModFix/>
          </a:blip>
          <a:stretch>
            <a:fillRect/>
          </a:stretch>
        </p:blipFill>
        <p:spPr>
          <a:xfrm>
            <a:off x="214225" y="1743025"/>
            <a:ext cx="4193763" cy="3095674"/>
          </a:xfrm>
          <a:prstGeom prst="rect">
            <a:avLst/>
          </a:prstGeom>
          <a:noFill/>
          <a:ln>
            <a:noFill/>
          </a:ln>
        </p:spPr>
      </p:pic>
      <p:pic>
        <p:nvPicPr>
          <p:cNvPr id="395" name="Google Shape;395;p62"/>
          <p:cNvPicPr preferRelativeResize="0"/>
          <p:nvPr/>
        </p:nvPicPr>
        <p:blipFill>
          <a:blip r:embed="rId4">
            <a:alphaModFix/>
          </a:blip>
          <a:stretch>
            <a:fillRect/>
          </a:stretch>
        </p:blipFill>
        <p:spPr>
          <a:xfrm>
            <a:off x="5304788" y="1743025"/>
            <a:ext cx="2187364" cy="3095676"/>
          </a:xfrm>
          <a:prstGeom prst="rect">
            <a:avLst/>
          </a:prstGeom>
          <a:noFill/>
          <a:ln>
            <a:noFill/>
          </a:ln>
        </p:spPr>
      </p:pic>
      <p:sp>
        <p:nvSpPr>
          <p:cNvPr id="396" name="Google Shape;396;p62"/>
          <p:cNvSpPr txBox="1"/>
          <p:nvPr/>
        </p:nvSpPr>
        <p:spPr>
          <a:xfrm>
            <a:off x="0" y="4756675"/>
            <a:ext cx="511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plotGroups</a:t>
            </a:r>
            <a:r>
              <a:rPr b="1" lang="en" sz="1200">
                <a:solidFill>
                  <a:schemeClr val="dk1"/>
                </a:solidFill>
                <a:highlight>
                  <a:srgbClr val="F7F7F7"/>
                </a:highlight>
                <a:latin typeface="Courier New"/>
                <a:ea typeface="Courier New"/>
                <a:cs typeface="Courier New"/>
                <a:sym typeface="Courier New"/>
              </a:rPr>
              <a:t>(</a:t>
            </a:r>
            <a:r>
              <a:rPr b="1" lang="en" sz="1200">
                <a:solidFill>
                  <a:srgbClr val="007020"/>
                </a:solidFill>
                <a:highlight>
                  <a:srgbClr val="F7F7F7"/>
                </a:highlight>
                <a:latin typeface="Courier New"/>
                <a:ea typeface="Courier New"/>
                <a:cs typeface="Courier New"/>
                <a:sym typeface="Courier New"/>
              </a:rPr>
              <a:t>...</a:t>
            </a:r>
            <a:r>
              <a:rPr lang="en" sz="1200">
                <a:solidFill>
                  <a:srgbClr val="333333"/>
                </a:solidFill>
                <a:highlight>
                  <a:srgbClr val="F7F7F7"/>
                </a:highlight>
                <a:latin typeface="Courier New"/>
                <a:ea typeface="Courier New"/>
                <a:cs typeface="Courier New"/>
                <a:sym typeface="Courier New"/>
              </a:rPr>
              <a:t>, </a:t>
            </a:r>
            <a:r>
              <a:rPr lang="en" sz="1200">
                <a:solidFill>
                  <a:srgbClr val="902000"/>
                </a:solidFill>
                <a:highlight>
                  <a:srgbClr val="F7F7F7"/>
                </a:highlight>
                <a:latin typeface="Courier New"/>
                <a:ea typeface="Courier New"/>
                <a:cs typeface="Courier New"/>
                <a:sym typeface="Courier New"/>
              </a:rPr>
              <a:t>name =</a:t>
            </a:r>
            <a:r>
              <a:rPr lang="en" sz="1200">
                <a:solidFill>
                  <a:srgbClr val="333333"/>
                </a:solidFill>
                <a:highlight>
                  <a:srgbClr val="F7F7F7"/>
                </a:highlight>
                <a:latin typeface="Courier New"/>
                <a:ea typeface="Courier New"/>
                <a:cs typeface="Courier New"/>
                <a:sym typeface="Courier New"/>
              </a:rPr>
              <a:t> </a:t>
            </a:r>
            <a:r>
              <a:rPr lang="en" sz="1200">
                <a:solidFill>
                  <a:srgbClr val="4070A0"/>
                </a:solidFill>
                <a:highlight>
                  <a:srgbClr val="F7F7F7"/>
                </a:highlight>
                <a:latin typeface="Courier New"/>
                <a:ea typeface="Courier New"/>
                <a:cs typeface="Courier New"/>
                <a:sym typeface="Courier New"/>
              </a:rPr>
              <a:t>"log10(nFrags)"</a:t>
            </a:r>
            <a:r>
              <a:rPr lang="en" sz="1200">
                <a:solidFill>
                  <a:srgbClr val="333333"/>
                </a:solidFill>
                <a:highlight>
                  <a:srgbClr val="F7F7F7"/>
                </a:highlight>
                <a:latin typeface="Courier New"/>
                <a:ea typeface="Courier New"/>
                <a:cs typeface="Courier New"/>
                <a:sym typeface="Courier New"/>
              </a:rPr>
              <a:t>,..)</a:t>
            </a:r>
            <a:endParaRPr sz="1200">
              <a:solidFill>
                <a:srgbClr val="333333"/>
              </a:solidFill>
              <a:highlight>
                <a:srgbClr val="F7F7F7"/>
              </a:highlight>
              <a:latin typeface="Courier New"/>
              <a:ea typeface="Courier New"/>
              <a:cs typeface="Courier New"/>
              <a:sym typeface="Courier New"/>
            </a:endParaRPr>
          </a:p>
        </p:txBody>
      </p:sp>
      <p:sp>
        <p:nvSpPr>
          <p:cNvPr id="397" name="Google Shape;397;p62"/>
          <p:cNvSpPr txBox="1"/>
          <p:nvPr/>
        </p:nvSpPr>
        <p:spPr>
          <a:xfrm>
            <a:off x="3979200" y="4756675"/>
            <a:ext cx="573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plotGroups</a:t>
            </a:r>
            <a:r>
              <a:rPr b="1" lang="en" sz="1200">
                <a:solidFill>
                  <a:schemeClr val="dk1"/>
                </a:solidFill>
                <a:highlight>
                  <a:srgbClr val="F7F7F7"/>
                </a:highlight>
                <a:latin typeface="Courier New"/>
                <a:ea typeface="Courier New"/>
                <a:cs typeface="Courier New"/>
                <a:sym typeface="Courier New"/>
              </a:rPr>
              <a:t>(</a:t>
            </a:r>
            <a:r>
              <a:rPr b="1" lang="en" sz="1200">
                <a:solidFill>
                  <a:srgbClr val="007020"/>
                </a:solidFill>
                <a:highlight>
                  <a:srgbClr val="F7F7F7"/>
                </a:highlight>
                <a:latin typeface="Courier New"/>
                <a:ea typeface="Courier New"/>
                <a:cs typeface="Courier New"/>
                <a:sym typeface="Courier New"/>
              </a:rPr>
              <a:t>...</a:t>
            </a:r>
            <a:r>
              <a:rPr lang="en" sz="1200">
                <a:solidFill>
                  <a:srgbClr val="333333"/>
                </a:solidFill>
                <a:highlight>
                  <a:srgbClr val="F7F7F7"/>
                </a:highlight>
                <a:latin typeface="Courier New"/>
                <a:ea typeface="Courier New"/>
                <a:cs typeface="Courier New"/>
                <a:sym typeface="Courier New"/>
              </a:rPr>
              <a:t>, </a:t>
            </a:r>
            <a:r>
              <a:rPr lang="en" sz="1200">
                <a:solidFill>
                  <a:srgbClr val="902000"/>
                </a:solidFill>
                <a:highlight>
                  <a:srgbClr val="F7F7F7"/>
                </a:highlight>
                <a:latin typeface="Courier New"/>
                <a:ea typeface="Courier New"/>
                <a:cs typeface="Courier New"/>
                <a:sym typeface="Courier New"/>
              </a:rPr>
              <a:t>name =</a:t>
            </a:r>
            <a:r>
              <a:rPr lang="en" sz="1200">
                <a:solidFill>
                  <a:srgbClr val="333333"/>
                </a:solidFill>
                <a:highlight>
                  <a:srgbClr val="F7F7F7"/>
                </a:highlight>
                <a:latin typeface="Courier New"/>
                <a:ea typeface="Courier New"/>
                <a:cs typeface="Courier New"/>
                <a:sym typeface="Courier New"/>
              </a:rPr>
              <a:t> </a:t>
            </a:r>
            <a:r>
              <a:rPr lang="en" sz="1200">
                <a:solidFill>
                  <a:srgbClr val="4070A0"/>
                </a:solidFill>
                <a:highlight>
                  <a:srgbClr val="F7F7F7"/>
                </a:highlight>
                <a:latin typeface="Courier New"/>
                <a:ea typeface="Courier New"/>
                <a:cs typeface="Courier New"/>
                <a:sym typeface="Courier New"/>
              </a:rPr>
              <a:t>"log10(nFrags)"</a:t>
            </a:r>
            <a:r>
              <a:rPr lang="en" sz="1200">
                <a:solidFill>
                  <a:srgbClr val="333333"/>
                </a:solidFill>
                <a:highlight>
                  <a:srgbClr val="F7F7F7"/>
                </a:highlight>
                <a:latin typeface="Courier New"/>
                <a:ea typeface="Courier New"/>
                <a:cs typeface="Courier New"/>
                <a:sym typeface="Courier New"/>
              </a:rPr>
              <a:t>,</a:t>
            </a:r>
            <a:r>
              <a:rPr lang="en" sz="1000">
                <a:solidFill>
                  <a:srgbClr val="902000"/>
                </a:solidFill>
                <a:highlight>
                  <a:srgbClr val="F7F7F7"/>
                </a:highlight>
                <a:latin typeface="Courier New"/>
                <a:ea typeface="Courier New"/>
                <a:cs typeface="Courier New"/>
                <a:sym typeface="Courier New"/>
              </a:rPr>
              <a:t>plotAs =</a:t>
            </a:r>
            <a:r>
              <a:rPr lang="en" sz="1000">
                <a:solidFill>
                  <a:srgbClr val="333333"/>
                </a:solidFill>
                <a:highlight>
                  <a:srgbClr val="F7F7F7"/>
                </a:highlight>
                <a:latin typeface="Courier New"/>
                <a:ea typeface="Courier New"/>
                <a:cs typeface="Courier New"/>
                <a:sym typeface="Courier New"/>
              </a:rPr>
              <a:t> </a:t>
            </a:r>
            <a:r>
              <a:rPr lang="en" sz="1000">
                <a:solidFill>
                  <a:srgbClr val="4070A0"/>
                </a:solidFill>
                <a:highlight>
                  <a:srgbClr val="F7F7F7"/>
                </a:highlight>
                <a:latin typeface="Courier New"/>
                <a:ea typeface="Courier New"/>
                <a:cs typeface="Courier New"/>
                <a:sym typeface="Courier New"/>
              </a:rPr>
              <a:t>"violin"</a:t>
            </a:r>
            <a:r>
              <a:rPr lang="en" sz="1200">
                <a:solidFill>
                  <a:srgbClr val="333333"/>
                </a:solidFill>
                <a:highlight>
                  <a:srgbClr val="F7F7F7"/>
                </a:highlight>
                <a:latin typeface="Courier New"/>
                <a:ea typeface="Courier New"/>
                <a:cs typeface="Courier New"/>
                <a:sym typeface="Courier New"/>
              </a:rPr>
              <a:t>)</a:t>
            </a:r>
            <a:endParaRPr sz="12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3"/>
          <p:cNvSpPr txBox="1"/>
          <p:nvPr>
            <p:ph type="title"/>
          </p:nvPr>
        </p:nvSpPr>
        <p:spPr>
          <a:xfrm>
            <a:off x="76200" y="80375"/>
            <a:ext cx="94788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200"/>
              <a:t>Filtering </a:t>
            </a:r>
            <a:r>
              <a:rPr lang="en" sz="3200"/>
              <a:t>out</a:t>
            </a:r>
            <a:r>
              <a:rPr lang="en" sz="3200"/>
              <a:t> low quality cells</a:t>
            </a:r>
            <a:endParaRPr sz="3200"/>
          </a:p>
        </p:txBody>
      </p:sp>
      <p:sp>
        <p:nvSpPr>
          <p:cNvPr id="404" name="Google Shape;404;p63"/>
          <p:cNvSpPr txBox="1"/>
          <p:nvPr/>
        </p:nvSpPr>
        <p:spPr>
          <a:xfrm>
            <a:off x="3676325" y="1173825"/>
            <a:ext cx="5233500" cy="33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333333"/>
                </a:solidFill>
                <a:highlight>
                  <a:srgbClr val="FFFFFF"/>
                </a:highlight>
              </a:rPr>
              <a:t>N</a:t>
            </a:r>
            <a:r>
              <a:rPr lang="en" sz="1850">
                <a:solidFill>
                  <a:srgbClr val="333333"/>
                </a:solidFill>
                <a:highlight>
                  <a:srgbClr val="FFFFFF"/>
                </a:highlight>
              </a:rPr>
              <a:t>ucleosome-free regions (NFR) </a:t>
            </a:r>
            <a:r>
              <a:rPr lang="en" sz="1850">
                <a:solidFill>
                  <a:srgbClr val="333333"/>
                </a:solidFill>
                <a:highlight>
                  <a:srgbClr val="FFFFFF"/>
                </a:highlight>
              </a:rPr>
              <a:t>(&lt; 100 bp)</a:t>
            </a:r>
            <a:endParaRPr sz="1850">
              <a:solidFill>
                <a:srgbClr val="333333"/>
              </a:solidFill>
              <a:highlight>
                <a:srgbClr val="FFFFFF"/>
              </a:highlight>
            </a:endParaRPr>
          </a:p>
          <a:p>
            <a:pPr indent="0" lvl="0" marL="0" rtl="0" algn="l">
              <a:spcBef>
                <a:spcPts val="0"/>
              </a:spcBef>
              <a:spcAft>
                <a:spcPts val="0"/>
              </a:spcAft>
              <a:buNone/>
            </a:pPr>
            <a:r>
              <a:t/>
            </a:r>
            <a:endParaRPr sz="1850">
              <a:solidFill>
                <a:srgbClr val="333333"/>
              </a:solidFill>
              <a:highlight>
                <a:srgbClr val="FFFFFF"/>
              </a:highlight>
            </a:endParaRPr>
          </a:p>
          <a:p>
            <a:pPr indent="0" lvl="0" marL="0" rtl="0" algn="l">
              <a:spcBef>
                <a:spcPts val="0"/>
              </a:spcBef>
              <a:spcAft>
                <a:spcPts val="0"/>
              </a:spcAft>
              <a:buNone/>
            </a:pPr>
            <a:r>
              <a:rPr lang="en" sz="1850">
                <a:solidFill>
                  <a:srgbClr val="333333"/>
                </a:solidFill>
                <a:highlight>
                  <a:srgbClr val="FFFFFF"/>
                </a:highlight>
              </a:rPr>
              <a:t>Mono-, di-, and tri-nucleosomes regions (~ 200, 400, 600 bp, respectively)</a:t>
            </a:r>
            <a:endParaRPr sz="1850">
              <a:solidFill>
                <a:srgbClr val="333333"/>
              </a:solidFill>
              <a:highlight>
                <a:srgbClr val="FFFFFF"/>
              </a:highlight>
            </a:endParaRPr>
          </a:p>
          <a:p>
            <a:pPr indent="0" lvl="0" marL="0" rtl="0" algn="l">
              <a:spcBef>
                <a:spcPts val="0"/>
              </a:spcBef>
              <a:spcAft>
                <a:spcPts val="0"/>
              </a:spcAft>
              <a:buNone/>
            </a:pPr>
            <a:r>
              <a:t/>
            </a:r>
            <a:endParaRPr sz="1850">
              <a:solidFill>
                <a:srgbClr val="333333"/>
              </a:solidFill>
              <a:highlight>
                <a:srgbClr val="FFFFFF"/>
              </a:highlight>
            </a:endParaRPr>
          </a:p>
          <a:p>
            <a:pPr indent="0" lvl="0" marL="0" rtl="0" algn="l">
              <a:spcBef>
                <a:spcPts val="0"/>
              </a:spcBef>
              <a:spcAft>
                <a:spcPts val="0"/>
              </a:spcAft>
              <a:buNone/>
            </a:pPr>
            <a:r>
              <a:rPr lang="en" sz="1850">
                <a:solidFill>
                  <a:srgbClr val="333333"/>
                </a:solidFill>
                <a:highlight>
                  <a:srgbClr val="FFFFFF"/>
                </a:highlight>
              </a:rPr>
              <a:t>Fragments from the NFR enriched around the transcription start site (TSS) of genes. </a:t>
            </a:r>
            <a:endParaRPr sz="1850">
              <a:solidFill>
                <a:srgbClr val="333333"/>
              </a:solidFill>
              <a:highlight>
                <a:srgbClr val="FFFFFF"/>
              </a:highlight>
            </a:endParaRPr>
          </a:p>
          <a:p>
            <a:pPr indent="0" lvl="0" marL="0" rtl="0" algn="l">
              <a:spcBef>
                <a:spcPts val="0"/>
              </a:spcBef>
              <a:spcAft>
                <a:spcPts val="0"/>
              </a:spcAft>
              <a:buNone/>
            </a:pPr>
            <a:r>
              <a:t/>
            </a:r>
            <a:endParaRPr sz="1850">
              <a:solidFill>
                <a:srgbClr val="333333"/>
              </a:solidFill>
              <a:highlight>
                <a:srgbClr val="FFFFFF"/>
              </a:highlight>
            </a:endParaRPr>
          </a:p>
          <a:p>
            <a:pPr indent="0" lvl="0" marL="0" rtl="0" algn="l">
              <a:spcBef>
                <a:spcPts val="0"/>
              </a:spcBef>
              <a:spcAft>
                <a:spcPts val="0"/>
              </a:spcAft>
              <a:buNone/>
            </a:pPr>
            <a:r>
              <a:rPr lang="en" sz="1850">
                <a:solidFill>
                  <a:srgbClr val="333333"/>
                </a:solidFill>
                <a:highlight>
                  <a:srgbClr val="FFFFFF"/>
                </a:highlight>
              </a:rPr>
              <a:t>Fragments from nucleosome-bound regions depleted at TSS + enrichment of flanking regions around TSS. </a:t>
            </a:r>
            <a:endParaRPr sz="1850">
              <a:solidFill>
                <a:srgbClr val="333333"/>
              </a:solidFill>
              <a:highlight>
                <a:srgbClr val="FFFFFF"/>
              </a:highlight>
            </a:endParaRPr>
          </a:p>
        </p:txBody>
      </p:sp>
      <p:pic>
        <p:nvPicPr>
          <p:cNvPr id="405" name="Google Shape;405;p63"/>
          <p:cNvPicPr preferRelativeResize="0"/>
          <p:nvPr/>
        </p:nvPicPr>
        <p:blipFill>
          <a:blip r:embed="rId3">
            <a:alphaModFix/>
          </a:blip>
          <a:stretch>
            <a:fillRect/>
          </a:stretch>
        </p:blipFill>
        <p:spPr>
          <a:xfrm>
            <a:off x="0" y="1784626"/>
            <a:ext cx="3623145" cy="2743950"/>
          </a:xfrm>
          <a:prstGeom prst="rect">
            <a:avLst/>
          </a:prstGeom>
          <a:noFill/>
          <a:ln>
            <a:noFill/>
          </a:ln>
        </p:spPr>
      </p:pic>
      <p:pic>
        <p:nvPicPr>
          <p:cNvPr id="406" name="Google Shape;406;p63"/>
          <p:cNvPicPr preferRelativeResize="0"/>
          <p:nvPr/>
        </p:nvPicPr>
        <p:blipFill rotWithShape="1">
          <a:blip r:embed="rId4">
            <a:alphaModFix/>
          </a:blip>
          <a:srcRect b="4510" l="56673" r="20449" t="84686"/>
          <a:stretch/>
        </p:blipFill>
        <p:spPr>
          <a:xfrm>
            <a:off x="2152650" y="1382225"/>
            <a:ext cx="552451" cy="294550"/>
          </a:xfrm>
          <a:prstGeom prst="rect">
            <a:avLst/>
          </a:prstGeom>
          <a:noFill/>
          <a:ln>
            <a:noFill/>
          </a:ln>
        </p:spPr>
      </p:pic>
      <p:pic>
        <p:nvPicPr>
          <p:cNvPr id="407" name="Google Shape;407;p63"/>
          <p:cNvPicPr preferRelativeResize="0"/>
          <p:nvPr/>
        </p:nvPicPr>
        <p:blipFill rotWithShape="1">
          <a:blip r:embed="rId4">
            <a:alphaModFix/>
          </a:blip>
          <a:srcRect b="4510" l="0" r="62515" t="68466"/>
          <a:stretch/>
        </p:blipFill>
        <p:spPr>
          <a:xfrm>
            <a:off x="276225" y="1094425"/>
            <a:ext cx="905200" cy="736801"/>
          </a:xfrm>
          <a:prstGeom prst="rect">
            <a:avLst/>
          </a:prstGeom>
          <a:noFill/>
          <a:ln>
            <a:noFill/>
          </a:ln>
        </p:spPr>
      </p:pic>
      <p:pic>
        <p:nvPicPr>
          <p:cNvPr id="408" name="Google Shape;408;p63"/>
          <p:cNvPicPr preferRelativeResize="0"/>
          <p:nvPr/>
        </p:nvPicPr>
        <p:blipFill rotWithShape="1">
          <a:blip r:embed="rId4">
            <a:alphaModFix/>
          </a:blip>
          <a:srcRect b="4510" l="56673" r="20449" t="84686"/>
          <a:stretch/>
        </p:blipFill>
        <p:spPr>
          <a:xfrm>
            <a:off x="1275425" y="1382225"/>
            <a:ext cx="552451" cy="294550"/>
          </a:xfrm>
          <a:prstGeom prst="rect">
            <a:avLst/>
          </a:prstGeom>
          <a:noFill/>
          <a:ln>
            <a:noFill/>
          </a:ln>
        </p:spPr>
      </p:pic>
      <p:grpSp>
        <p:nvGrpSpPr>
          <p:cNvPr id="409" name="Google Shape;409;p63"/>
          <p:cNvGrpSpPr/>
          <p:nvPr/>
        </p:nvGrpSpPr>
        <p:grpSpPr>
          <a:xfrm>
            <a:off x="1750413" y="1396700"/>
            <a:ext cx="429263" cy="265600"/>
            <a:chOff x="1563838" y="3844625"/>
            <a:chExt cx="429263" cy="265600"/>
          </a:xfrm>
        </p:grpSpPr>
        <p:pic>
          <p:nvPicPr>
            <p:cNvPr id="410" name="Google Shape;410;p63"/>
            <p:cNvPicPr preferRelativeResize="0"/>
            <p:nvPr/>
          </p:nvPicPr>
          <p:blipFill rotWithShape="1">
            <a:blip r:embed="rId4">
              <a:alphaModFix/>
            </a:blip>
            <a:srcRect b="21920" l="36696" r="45592" t="71606"/>
            <a:stretch/>
          </p:blipFill>
          <p:spPr>
            <a:xfrm>
              <a:off x="1565400" y="3844625"/>
              <a:ext cx="427700" cy="176499"/>
            </a:xfrm>
            <a:prstGeom prst="rect">
              <a:avLst/>
            </a:prstGeom>
            <a:noFill/>
            <a:ln>
              <a:noFill/>
            </a:ln>
          </p:spPr>
        </p:pic>
        <p:sp>
          <p:nvSpPr>
            <p:cNvPr id="411" name="Google Shape;411;p63"/>
            <p:cNvSpPr/>
            <p:nvPr/>
          </p:nvSpPr>
          <p:spPr>
            <a:xfrm>
              <a:off x="1563838" y="3933825"/>
              <a:ext cx="1620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2" name="Google Shape;412;p63"/>
          <p:cNvPicPr preferRelativeResize="0"/>
          <p:nvPr/>
        </p:nvPicPr>
        <p:blipFill rotWithShape="1">
          <a:blip r:embed="rId4">
            <a:alphaModFix/>
          </a:blip>
          <a:srcRect b="4510" l="56673" r="20449" t="84686"/>
          <a:stretch/>
        </p:blipFill>
        <p:spPr>
          <a:xfrm>
            <a:off x="2495550" y="1382225"/>
            <a:ext cx="552451" cy="294550"/>
          </a:xfrm>
          <a:prstGeom prst="rect">
            <a:avLst/>
          </a:prstGeom>
          <a:noFill/>
          <a:ln>
            <a:noFill/>
          </a:ln>
        </p:spPr>
      </p:pic>
      <p:grpSp>
        <p:nvGrpSpPr>
          <p:cNvPr id="413" name="Google Shape;413;p63"/>
          <p:cNvGrpSpPr/>
          <p:nvPr/>
        </p:nvGrpSpPr>
        <p:grpSpPr>
          <a:xfrm>
            <a:off x="1799588" y="1173825"/>
            <a:ext cx="429263" cy="265600"/>
            <a:chOff x="1563838" y="3844625"/>
            <a:chExt cx="429263" cy="265600"/>
          </a:xfrm>
        </p:grpSpPr>
        <p:pic>
          <p:nvPicPr>
            <p:cNvPr id="414" name="Google Shape;414;p63"/>
            <p:cNvPicPr preferRelativeResize="0"/>
            <p:nvPr/>
          </p:nvPicPr>
          <p:blipFill rotWithShape="1">
            <a:blip r:embed="rId4">
              <a:alphaModFix/>
            </a:blip>
            <a:srcRect b="21920" l="36696" r="45592" t="71606"/>
            <a:stretch/>
          </p:blipFill>
          <p:spPr>
            <a:xfrm>
              <a:off x="1565400" y="3844625"/>
              <a:ext cx="427700" cy="176499"/>
            </a:xfrm>
            <a:prstGeom prst="rect">
              <a:avLst/>
            </a:prstGeom>
            <a:noFill/>
            <a:ln>
              <a:noFill/>
            </a:ln>
          </p:spPr>
        </p:pic>
        <p:sp>
          <p:nvSpPr>
            <p:cNvPr id="415" name="Google Shape;415;p63"/>
            <p:cNvSpPr/>
            <p:nvPr/>
          </p:nvSpPr>
          <p:spPr>
            <a:xfrm>
              <a:off x="1563838" y="3933825"/>
              <a:ext cx="162000" cy="1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63"/>
          <p:cNvSpPr txBox="1"/>
          <p:nvPr/>
        </p:nvSpPr>
        <p:spPr>
          <a:xfrm>
            <a:off x="76200" y="643126"/>
            <a:ext cx="7216500" cy="378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900"/>
              </a:spcAft>
              <a:buNone/>
            </a:pPr>
            <a:r>
              <a:rPr b="1" lang="en" sz="2200">
                <a:solidFill>
                  <a:srgbClr val="333333"/>
                </a:solidFill>
                <a:highlight>
                  <a:srgbClr val="FFFFFF"/>
                </a:highlight>
                <a:latin typeface="Helvetica Neue"/>
                <a:ea typeface="Helvetica Neue"/>
                <a:cs typeface="Helvetica Neue"/>
                <a:sym typeface="Helvetica Neue"/>
              </a:rPr>
              <a:t>2. Signal-to-background ratio - &gt; TSS enrichment </a:t>
            </a:r>
            <a:endParaRPr sz="2200">
              <a:solidFill>
                <a:srgbClr val="002A40"/>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4"/>
          <p:cNvSpPr txBox="1"/>
          <p:nvPr>
            <p:ph type="title"/>
          </p:nvPr>
        </p:nvSpPr>
        <p:spPr>
          <a:xfrm>
            <a:off x="202050" y="153500"/>
            <a:ext cx="8818800" cy="73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D8EA"/>
              </a:buClr>
              <a:buSzPts val="3300"/>
              <a:buFont typeface="Helvetica Neue"/>
              <a:buNone/>
            </a:pPr>
            <a:r>
              <a:rPr lang="en" sz="3200"/>
              <a:t>Filtering</a:t>
            </a:r>
            <a:r>
              <a:rPr lang="en" sz="3200"/>
              <a:t> out low quality cells</a:t>
            </a:r>
            <a:endParaRPr sz="3200"/>
          </a:p>
        </p:txBody>
      </p:sp>
      <p:sp>
        <p:nvSpPr>
          <p:cNvPr id="423" name="Google Shape;423;p64"/>
          <p:cNvSpPr txBox="1"/>
          <p:nvPr/>
        </p:nvSpPr>
        <p:spPr>
          <a:xfrm>
            <a:off x="444250" y="3851700"/>
            <a:ext cx="8515500" cy="1213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700">
                <a:solidFill>
                  <a:srgbClr val="333333"/>
                </a:solidFill>
                <a:highlight>
                  <a:schemeClr val="lt1"/>
                </a:highlight>
                <a:latin typeface="Helvetica Neue"/>
                <a:ea typeface="Helvetica Neue"/>
                <a:cs typeface="Helvetica Neue"/>
                <a:sym typeface="Helvetica Neue"/>
              </a:rPr>
              <a:t>Good quality cells TSS &gt; 4</a:t>
            </a:r>
            <a:endParaRPr b="1" sz="1700">
              <a:solidFill>
                <a:srgbClr val="333333"/>
              </a:solidFill>
              <a:highlight>
                <a:schemeClr val="lt1"/>
              </a:highlight>
              <a:latin typeface="Helvetica Neue"/>
              <a:ea typeface="Helvetica Neue"/>
              <a:cs typeface="Helvetica Neue"/>
              <a:sym typeface="Helvetica Neue"/>
            </a:endParaRPr>
          </a:p>
          <a:p>
            <a:pPr indent="0" lvl="0" marL="0" rtl="0" algn="l">
              <a:lnSpc>
                <a:spcPct val="100000"/>
              </a:lnSpc>
              <a:spcBef>
                <a:spcPts val="1900"/>
              </a:spcBef>
              <a:spcAft>
                <a:spcPts val="1900"/>
              </a:spcAft>
              <a:buNone/>
            </a:pPr>
            <a:r>
              <a:rPr b="1" lang="en" sz="1700">
                <a:solidFill>
                  <a:srgbClr val="333333"/>
                </a:solidFill>
                <a:highlight>
                  <a:schemeClr val="lt1"/>
                </a:highlight>
                <a:latin typeface="Helvetica Neue"/>
                <a:ea typeface="Helvetica Neue"/>
                <a:cs typeface="Helvetica Neue"/>
                <a:sym typeface="Helvetica Neue"/>
              </a:rPr>
              <a:t>Low signal-to-background ratio</a:t>
            </a:r>
            <a:r>
              <a:rPr lang="en" sz="1700">
                <a:solidFill>
                  <a:srgbClr val="333333"/>
                </a:solidFill>
                <a:highlight>
                  <a:schemeClr val="lt1"/>
                </a:highlight>
                <a:latin typeface="Helvetica Neue"/>
                <a:ea typeface="Helvetica Neue"/>
                <a:cs typeface="Helvetica Neue"/>
                <a:sym typeface="Helvetica Neue"/>
              </a:rPr>
              <a:t> -&gt; dead or dying cells (de-chromatinized DNA allows for random transposition genome-wide).</a:t>
            </a:r>
            <a:endParaRPr sz="2300">
              <a:solidFill>
                <a:srgbClr val="002A40"/>
              </a:solidFill>
              <a:latin typeface="Helvetica Neue"/>
              <a:ea typeface="Helvetica Neue"/>
              <a:cs typeface="Helvetica Neue"/>
              <a:sym typeface="Helvetica Neue"/>
            </a:endParaRPr>
          </a:p>
        </p:txBody>
      </p:sp>
      <p:sp>
        <p:nvSpPr>
          <p:cNvPr id="424" name="Google Shape;424;p64"/>
          <p:cNvSpPr txBox="1"/>
          <p:nvPr/>
        </p:nvSpPr>
        <p:spPr>
          <a:xfrm>
            <a:off x="202050" y="1797325"/>
            <a:ext cx="69696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AutoNum type="arabicPeriod"/>
            </a:pPr>
            <a:r>
              <a:rPr lang="en"/>
              <a:t>Aggregated distribution of reads centered on the TSSs - avg </a:t>
            </a:r>
            <a:r>
              <a:rPr lang="en"/>
              <a:t>accessibility</a:t>
            </a:r>
            <a:endParaRPr/>
          </a:p>
          <a:p>
            <a:pPr indent="-317500" lvl="0" marL="457200" rtl="0" algn="l">
              <a:lnSpc>
                <a:spcPct val="115000"/>
              </a:lnSpc>
              <a:spcBef>
                <a:spcPts val="0"/>
              </a:spcBef>
              <a:spcAft>
                <a:spcPts val="0"/>
              </a:spcAft>
              <a:buSzPts val="1400"/>
              <a:buAutoNum type="arabicPeriod"/>
            </a:pPr>
            <a:r>
              <a:rPr lang="en"/>
              <a:t>Extension of 2000 bp in either direction.</a:t>
            </a:r>
            <a:endParaRPr/>
          </a:p>
          <a:p>
            <a:pPr indent="-317500" lvl="0" marL="457200" rtl="0" algn="l">
              <a:lnSpc>
                <a:spcPct val="115000"/>
              </a:lnSpc>
              <a:spcBef>
                <a:spcPts val="0"/>
              </a:spcBef>
              <a:spcAft>
                <a:spcPts val="0"/>
              </a:spcAft>
              <a:buSzPts val="1400"/>
              <a:buAutoNum type="arabicPeriod"/>
            </a:pPr>
            <a:r>
              <a:rPr lang="en"/>
              <a:t>Normalized by the average read depth in the 100 bps at each of the end flanks.</a:t>
            </a:r>
            <a:endParaRPr/>
          </a:p>
          <a:p>
            <a:pPr indent="-317500" lvl="0" marL="457200" rtl="0" algn="l">
              <a:lnSpc>
                <a:spcPct val="115000"/>
              </a:lnSpc>
              <a:spcBef>
                <a:spcPts val="0"/>
              </a:spcBef>
              <a:spcAft>
                <a:spcPts val="0"/>
              </a:spcAft>
              <a:buSzPts val="1400"/>
              <a:buAutoNum type="arabicPeriod"/>
            </a:pPr>
            <a:r>
              <a:rPr lang="en"/>
              <a:t>Fold change at each position over that average read depth. </a:t>
            </a:r>
            <a:endParaRPr/>
          </a:p>
          <a:p>
            <a:pPr indent="-317500" lvl="0" marL="457200" rtl="0" algn="l">
              <a:lnSpc>
                <a:spcPct val="115000"/>
              </a:lnSpc>
              <a:spcBef>
                <a:spcPts val="0"/>
              </a:spcBef>
              <a:spcAft>
                <a:spcPts val="0"/>
              </a:spcAft>
              <a:buSzPts val="1400"/>
              <a:buAutoNum type="arabicPeriod"/>
            </a:pPr>
            <a:r>
              <a:rPr lang="en"/>
              <a:t>Increase in signal up to a peak in the middle. </a:t>
            </a:r>
            <a:endParaRPr/>
          </a:p>
          <a:p>
            <a:pPr indent="-317500" lvl="0" marL="457200" rtl="0" algn="l">
              <a:lnSpc>
                <a:spcPct val="115000"/>
              </a:lnSpc>
              <a:spcBef>
                <a:spcPts val="0"/>
              </a:spcBef>
              <a:spcAft>
                <a:spcPts val="0"/>
              </a:spcAft>
              <a:buSzPts val="1400"/>
              <a:buAutoNum type="arabicPeriod"/>
            </a:pPr>
            <a:r>
              <a:rPr b="1" lang="en"/>
              <a:t>TSS enrichment metric</a:t>
            </a:r>
            <a:r>
              <a:rPr lang="en"/>
              <a:t> is the signal value at the center of the distribution after this normalization.</a:t>
            </a:r>
            <a:endParaRPr/>
          </a:p>
        </p:txBody>
      </p:sp>
      <p:sp>
        <p:nvSpPr>
          <p:cNvPr id="425" name="Google Shape;425;p64"/>
          <p:cNvSpPr txBox="1"/>
          <p:nvPr/>
        </p:nvSpPr>
        <p:spPr>
          <a:xfrm>
            <a:off x="202050" y="789376"/>
            <a:ext cx="7216500" cy="378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900"/>
              </a:spcAft>
              <a:buNone/>
            </a:pPr>
            <a:r>
              <a:rPr b="1" lang="en" sz="2200">
                <a:solidFill>
                  <a:srgbClr val="333333"/>
                </a:solidFill>
                <a:highlight>
                  <a:srgbClr val="FFFFFF"/>
                </a:highlight>
                <a:latin typeface="Helvetica Neue"/>
                <a:ea typeface="Helvetica Neue"/>
                <a:cs typeface="Helvetica Neue"/>
                <a:sym typeface="Helvetica Neue"/>
              </a:rPr>
              <a:t>2. Signal-to-background ratio - &gt; TSS enrichment </a:t>
            </a:r>
            <a:endParaRPr sz="2200">
              <a:solidFill>
                <a:srgbClr val="002A40"/>
              </a:solidFill>
              <a:latin typeface="Helvetica Neue"/>
              <a:ea typeface="Helvetica Neue"/>
              <a:cs typeface="Helvetica Neue"/>
              <a:sym typeface="Helvetica Neue"/>
            </a:endParaRPr>
          </a:p>
        </p:txBody>
      </p:sp>
      <p:sp>
        <p:nvSpPr>
          <p:cNvPr id="426" name="Google Shape;426;p64"/>
          <p:cNvSpPr txBox="1"/>
          <p:nvPr/>
        </p:nvSpPr>
        <p:spPr>
          <a:xfrm>
            <a:off x="202050" y="1301250"/>
            <a:ext cx="6790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33333"/>
                </a:solidFill>
                <a:latin typeface="Helvetica Neue"/>
                <a:ea typeface="Helvetica Neue"/>
                <a:cs typeface="Helvetica Neue"/>
                <a:sym typeface="Helvetica Neue"/>
              </a:rPr>
              <a:t>NFR </a:t>
            </a:r>
            <a:r>
              <a:rPr lang="en" sz="1600">
                <a:solidFill>
                  <a:srgbClr val="333333"/>
                </a:solidFill>
                <a:latin typeface="Helvetica Neue"/>
                <a:ea typeface="Helvetica Neue"/>
                <a:cs typeface="Helvetica Neue"/>
                <a:sym typeface="Helvetica Neue"/>
              </a:rPr>
              <a:t>enriched at gene TSS regions compared to other genomic regions.</a:t>
            </a:r>
            <a:endParaRPr sz="1800"/>
          </a:p>
        </p:txBody>
      </p:sp>
      <p:sp>
        <p:nvSpPr>
          <p:cNvPr id="427" name="Google Shape;427;p64"/>
          <p:cNvSpPr txBox="1"/>
          <p:nvPr/>
        </p:nvSpPr>
        <p:spPr>
          <a:xfrm>
            <a:off x="6375325" y="3192025"/>
            <a:ext cx="3000000" cy="338700"/>
          </a:xfrm>
          <a:prstGeom prst="rect">
            <a:avLst/>
          </a:prstGeom>
          <a:noFill/>
          <a:ln>
            <a:noFill/>
          </a:ln>
        </p:spPr>
        <p:txBody>
          <a:bodyPr anchorCtr="0" anchor="t" bIns="91425" lIns="91425" spcFirstLastPara="1" rIns="91425" wrap="square" tIns="91425">
            <a:spAutoFit/>
          </a:bodyPr>
          <a:lstStyle/>
          <a:p>
            <a:pPr indent="0" lvl="0" marL="152400" marR="152400" rtl="0" algn="ctr">
              <a:lnSpc>
                <a:spcPct val="115000"/>
              </a:lnSpc>
              <a:spcBef>
                <a:spcPts val="0"/>
              </a:spcBef>
              <a:spcAft>
                <a:spcPts val="1500"/>
              </a:spcAft>
              <a:buNone/>
            </a:pPr>
            <a:r>
              <a:rPr b="1" lang="en" sz="1000">
                <a:solidFill>
                  <a:srgbClr val="007020"/>
                </a:solidFill>
                <a:highlight>
                  <a:srgbClr val="F7F7F7"/>
                </a:highlight>
                <a:latin typeface="Courier New"/>
                <a:ea typeface="Courier New"/>
                <a:cs typeface="Courier New"/>
                <a:sym typeface="Courier New"/>
              </a:rPr>
              <a:t>plotTSSEnrichment</a:t>
            </a:r>
            <a:r>
              <a:rPr lang="en" sz="1000">
                <a:solidFill>
                  <a:srgbClr val="333333"/>
                </a:solidFill>
                <a:highlight>
                  <a:srgbClr val="F7F7F7"/>
                </a:highlight>
                <a:latin typeface="Courier New"/>
                <a:ea typeface="Courier New"/>
                <a:cs typeface="Courier New"/>
                <a:sym typeface="Courier New"/>
              </a:rPr>
              <a:t>()</a:t>
            </a:r>
            <a:endParaRPr sz="1000">
              <a:solidFill>
                <a:srgbClr val="333333"/>
              </a:solidFill>
              <a:highlight>
                <a:srgbClr val="F7F7F7"/>
              </a:highlight>
              <a:latin typeface="Courier New"/>
              <a:ea typeface="Courier New"/>
              <a:cs typeface="Courier New"/>
              <a:sym typeface="Courier New"/>
            </a:endParaRPr>
          </a:p>
        </p:txBody>
      </p:sp>
      <p:pic>
        <p:nvPicPr>
          <p:cNvPr id="428" name="Google Shape;428;p64"/>
          <p:cNvPicPr preferRelativeResize="0"/>
          <p:nvPr/>
        </p:nvPicPr>
        <p:blipFill>
          <a:blip r:embed="rId3">
            <a:alphaModFix/>
          </a:blip>
          <a:stretch>
            <a:fillRect/>
          </a:stretch>
        </p:blipFill>
        <p:spPr>
          <a:xfrm>
            <a:off x="6481060" y="3530725"/>
            <a:ext cx="2662928" cy="736800"/>
          </a:xfrm>
          <a:prstGeom prst="rect">
            <a:avLst/>
          </a:prstGeom>
          <a:noFill/>
          <a:ln>
            <a:noFill/>
          </a:ln>
        </p:spPr>
      </p:pic>
      <p:pic>
        <p:nvPicPr>
          <p:cNvPr id="429" name="Google Shape;429;p64"/>
          <p:cNvPicPr preferRelativeResize="0"/>
          <p:nvPr/>
        </p:nvPicPr>
        <p:blipFill rotWithShape="1">
          <a:blip r:embed="rId4">
            <a:alphaModFix/>
          </a:blip>
          <a:srcRect b="0" l="0" r="49054" t="0"/>
          <a:stretch/>
        </p:blipFill>
        <p:spPr>
          <a:xfrm>
            <a:off x="7043875" y="789375"/>
            <a:ext cx="1748667" cy="2402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65"/>
          <p:cNvPicPr preferRelativeResize="0"/>
          <p:nvPr/>
        </p:nvPicPr>
        <p:blipFill>
          <a:blip r:embed="rId3">
            <a:alphaModFix/>
          </a:blip>
          <a:stretch>
            <a:fillRect/>
          </a:stretch>
        </p:blipFill>
        <p:spPr>
          <a:xfrm>
            <a:off x="6377000" y="577175"/>
            <a:ext cx="2195500" cy="1486075"/>
          </a:xfrm>
          <a:prstGeom prst="rect">
            <a:avLst/>
          </a:prstGeom>
          <a:noFill/>
          <a:ln>
            <a:noFill/>
          </a:ln>
        </p:spPr>
      </p:pic>
      <p:pic>
        <p:nvPicPr>
          <p:cNvPr id="436" name="Google Shape;436;p65"/>
          <p:cNvPicPr preferRelativeResize="0"/>
          <p:nvPr/>
        </p:nvPicPr>
        <p:blipFill>
          <a:blip r:embed="rId4">
            <a:alphaModFix/>
          </a:blip>
          <a:stretch>
            <a:fillRect/>
          </a:stretch>
        </p:blipFill>
        <p:spPr>
          <a:xfrm>
            <a:off x="0" y="2417973"/>
            <a:ext cx="6414624" cy="2613375"/>
          </a:xfrm>
          <a:prstGeom prst="rect">
            <a:avLst/>
          </a:prstGeom>
          <a:noFill/>
          <a:ln>
            <a:noFill/>
          </a:ln>
        </p:spPr>
      </p:pic>
      <p:sp>
        <p:nvSpPr>
          <p:cNvPr id="437" name="Google Shape;437;p65"/>
          <p:cNvSpPr txBox="1"/>
          <p:nvPr/>
        </p:nvSpPr>
        <p:spPr>
          <a:xfrm>
            <a:off x="0" y="577175"/>
            <a:ext cx="7976100" cy="21240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rPr b="1" lang="en" sz="2300">
                <a:solidFill>
                  <a:srgbClr val="333333"/>
                </a:solidFill>
                <a:highlight>
                  <a:schemeClr val="lt1"/>
                </a:highlight>
                <a:latin typeface="Helvetica Neue"/>
                <a:ea typeface="Helvetica Neue"/>
                <a:cs typeface="Helvetica Neue"/>
                <a:sym typeface="Helvetica Neue"/>
              </a:rPr>
              <a:t>3. Fragment size distribution</a:t>
            </a:r>
            <a:endParaRPr sz="2300">
              <a:solidFill>
                <a:srgbClr val="002A40"/>
              </a:solidFill>
              <a:latin typeface="Helvetica Neue"/>
              <a:ea typeface="Helvetica Neue"/>
              <a:cs typeface="Helvetica Neue"/>
              <a:sym typeface="Helvetica Neue"/>
            </a:endParaRPr>
          </a:p>
          <a:p>
            <a:pPr indent="-323850" lvl="0" marL="457200" rtl="0" algn="l">
              <a:lnSpc>
                <a:spcPct val="115000"/>
              </a:lnSpc>
              <a:spcBef>
                <a:spcPts val="1900"/>
              </a:spcBef>
              <a:spcAft>
                <a:spcPts val="0"/>
              </a:spcAft>
              <a:buClr>
                <a:srgbClr val="333333"/>
              </a:buClr>
              <a:buSzPts val="1500"/>
              <a:buFont typeface="Helvetica Neue"/>
              <a:buChar char="•"/>
            </a:pPr>
            <a:r>
              <a:rPr lang="en" sz="1500">
                <a:solidFill>
                  <a:srgbClr val="333333"/>
                </a:solidFill>
                <a:highlight>
                  <a:srgbClr val="FFFFFF"/>
                </a:highlight>
                <a:latin typeface="Helvetica Neue"/>
                <a:ea typeface="Helvetica Neue"/>
                <a:cs typeface="Helvetica Neue"/>
                <a:sym typeface="Helvetica Neue"/>
              </a:rPr>
              <a:t>Nucleosomal periodicity in the distribution of fragment sizes. </a:t>
            </a:r>
            <a:endParaRPr sz="1500">
              <a:solidFill>
                <a:srgbClr val="333333"/>
              </a:solidFill>
              <a:highlight>
                <a:srgbClr val="FFFFFF"/>
              </a:highlight>
              <a:latin typeface="Helvetica Neue"/>
              <a:ea typeface="Helvetica Neue"/>
              <a:cs typeface="Helvetica Neue"/>
              <a:sym typeface="Helvetica Neue"/>
            </a:endParaRPr>
          </a:p>
          <a:p>
            <a:pPr indent="-323850" lvl="0" marL="457200" rtl="0" algn="l">
              <a:lnSpc>
                <a:spcPct val="115000"/>
              </a:lnSpc>
              <a:spcBef>
                <a:spcPts val="0"/>
              </a:spcBef>
              <a:spcAft>
                <a:spcPts val="0"/>
              </a:spcAft>
              <a:buClr>
                <a:srgbClr val="333333"/>
              </a:buClr>
              <a:buSzPts val="1500"/>
              <a:buFont typeface="Helvetica Neue"/>
              <a:buChar char="•"/>
            </a:pPr>
            <a:r>
              <a:rPr lang="en" sz="1500">
                <a:solidFill>
                  <a:srgbClr val="333333"/>
                </a:solidFill>
                <a:highlight>
                  <a:srgbClr val="FFFFFF"/>
                </a:highlight>
                <a:latin typeface="Helvetica Neue"/>
                <a:ea typeface="Helvetica Neue"/>
                <a:cs typeface="Helvetica Neue"/>
                <a:sym typeface="Helvetica Neue"/>
              </a:rPr>
              <a:t>Depletion of fragments that are the length of DNA wrapped around a nucleosome (approximately 147 bp).</a:t>
            </a:r>
            <a:endParaRPr sz="1500">
              <a:solidFill>
                <a:srgbClr val="002A40"/>
              </a:solidFill>
              <a:latin typeface="Helvetica Neue"/>
              <a:ea typeface="Helvetica Neue"/>
              <a:cs typeface="Helvetica Neue"/>
              <a:sym typeface="Helvetica Neue"/>
            </a:endParaRPr>
          </a:p>
        </p:txBody>
      </p:sp>
      <p:sp>
        <p:nvSpPr>
          <p:cNvPr id="438" name="Google Shape;438;p65"/>
          <p:cNvSpPr txBox="1"/>
          <p:nvPr/>
        </p:nvSpPr>
        <p:spPr>
          <a:xfrm>
            <a:off x="6181175" y="4834175"/>
            <a:ext cx="3000000" cy="338700"/>
          </a:xfrm>
          <a:prstGeom prst="rect">
            <a:avLst/>
          </a:prstGeom>
          <a:noFill/>
          <a:ln>
            <a:noFill/>
          </a:ln>
        </p:spPr>
        <p:txBody>
          <a:bodyPr anchorCtr="0" anchor="t" bIns="91425" lIns="91425" spcFirstLastPara="1" rIns="91425" wrap="square" tIns="91425">
            <a:spAutoFit/>
          </a:bodyPr>
          <a:lstStyle/>
          <a:p>
            <a:pPr indent="0" lvl="0" marL="152400" marR="152400" rtl="0" algn="r">
              <a:lnSpc>
                <a:spcPct val="115000"/>
              </a:lnSpc>
              <a:spcBef>
                <a:spcPts val="0"/>
              </a:spcBef>
              <a:spcAft>
                <a:spcPts val="1500"/>
              </a:spcAft>
              <a:buNone/>
            </a:pPr>
            <a:r>
              <a:rPr b="1" lang="en" sz="1000">
                <a:solidFill>
                  <a:srgbClr val="007020"/>
                </a:solidFill>
                <a:highlight>
                  <a:srgbClr val="F7F7F7"/>
                </a:highlight>
                <a:latin typeface="Courier New"/>
                <a:ea typeface="Courier New"/>
                <a:cs typeface="Courier New"/>
                <a:sym typeface="Courier New"/>
              </a:rPr>
              <a:t>plotFragmentSizes</a:t>
            </a:r>
            <a:r>
              <a:rPr lang="en" sz="1000">
                <a:solidFill>
                  <a:srgbClr val="333333"/>
                </a:solidFill>
                <a:highlight>
                  <a:srgbClr val="F7F7F7"/>
                </a:highlight>
                <a:latin typeface="Courier New"/>
                <a:ea typeface="Courier New"/>
                <a:cs typeface="Courier New"/>
                <a:sym typeface="Courier New"/>
              </a:rPr>
              <a:t>(..)</a:t>
            </a:r>
            <a:endParaRPr sz="1000">
              <a:solidFill>
                <a:srgbClr val="333333"/>
              </a:solidFill>
              <a:highlight>
                <a:srgbClr val="F7F7F7"/>
              </a:highlight>
              <a:latin typeface="Courier New"/>
              <a:ea typeface="Courier New"/>
              <a:cs typeface="Courier New"/>
              <a:sym typeface="Courier New"/>
            </a:endParaRPr>
          </a:p>
        </p:txBody>
      </p:sp>
      <p:sp>
        <p:nvSpPr>
          <p:cNvPr id="439" name="Google Shape;439;p65"/>
          <p:cNvSpPr txBox="1"/>
          <p:nvPr>
            <p:ph type="title"/>
          </p:nvPr>
        </p:nvSpPr>
        <p:spPr>
          <a:xfrm>
            <a:off x="202050" y="153500"/>
            <a:ext cx="8818800" cy="73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D8EA"/>
              </a:buClr>
              <a:buSzPts val="3300"/>
              <a:buFont typeface="Helvetica Neue"/>
              <a:buNone/>
            </a:pPr>
            <a:r>
              <a:rPr lang="en" sz="3200"/>
              <a:t>Filtering</a:t>
            </a:r>
            <a:r>
              <a:rPr lang="en" sz="3200"/>
              <a:t> out low quality cells</a:t>
            </a:r>
            <a:endParaRPr sz="3200"/>
          </a:p>
        </p:txBody>
      </p:sp>
      <p:pic>
        <p:nvPicPr>
          <p:cNvPr id="440" name="Google Shape;440;p65"/>
          <p:cNvPicPr preferRelativeResize="0"/>
          <p:nvPr/>
        </p:nvPicPr>
        <p:blipFill rotWithShape="1">
          <a:blip r:embed="rId5">
            <a:alphaModFix/>
          </a:blip>
          <a:srcRect b="0" l="49944" r="0" t="0"/>
          <a:stretch/>
        </p:blipFill>
        <p:spPr>
          <a:xfrm>
            <a:off x="6794775" y="2063251"/>
            <a:ext cx="2051495" cy="2868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6"/>
          <p:cNvSpPr txBox="1"/>
          <p:nvPr>
            <p:ph type="title"/>
          </p:nvPr>
        </p:nvSpPr>
        <p:spPr>
          <a:xfrm>
            <a:off x="116750" y="104699"/>
            <a:ext cx="7226700" cy="65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Visualize the quality of</a:t>
            </a:r>
            <a:r>
              <a:rPr lang="en"/>
              <a:t> your data</a:t>
            </a:r>
            <a:endParaRPr/>
          </a:p>
        </p:txBody>
      </p:sp>
      <p:pic>
        <p:nvPicPr>
          <p:cNvPr id="447" name="Google Shape;447;p66"/>
          <p:cNvPicPr preferRelativeResize="0"/>
          <p:nvPr/>
        </p:nvPicPr>
        <p:blipFill>
          <a:blip r:embed="rId3">
            <a:alphaModFix/>
          </a:blip>
          <a:stretch>
            <a:fillRect/>
          </a:stretch>
        </p:blipFill>
        <p:spPr>
          <a:xfrm>
            <a:off x="536512" y="530423"/>
            <a:ext cx="2338040" cy="2389114"/>
          </a:xfrm>
          <a:prstGeom prst="rect">
            <a:avLst/>
          </a:prstGeom>
          <a:noFill/>
          <a:ln>
            <a:noFill/>
          </a:ln>
        </p:spPr>
      </p:pic>
      <p:pic>
        <p:nvPicPr>
          <p:cNvPr id="448" name="Google Shape;448;p66"/>
          <p:cNvPicPr preferRelativeResize="0"/>
          <p:nvPr/>
        </p:nvPicPr>
        <p:blipFill>
          <a:blip r:embed="rId4">
            <a:alphaModFix/>
          </a:blip>
          <a:stretch>
            <a:fillRect/>
          </a:stretch>
        </p:blipFill>
        <p:spPr>
          <a:xfrm>
            <a:off x="3176819" y="530424"/>
            <a:ext cx="2572638" cy="2544226"/>
          </a:xfrm>
          <a:prstGeom prst="rect">
            <a:avLst/>
          </a:prstGeom>
          <a:noFill/>
          <a:ln>
            <a:noFill/>
          </a:ln>
        </p:spPr>
      </p:pic>
      <p:sp>
        <p:nvSpPr>
          <p:cNvPr id="449" name="Google Shape;449;p66"/>
          <p:cNvSpPr txBox="1"/>
          <p:nvPr/>
        </p:nvSpPr>
        <p:spPr>
          <a:xfrm>
            <a:off x="123302" y="905757"/>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S1</a:t>
            </a:r>
            <a:endParaRPr sz="1100">
              <a:latin typeface="Helvetica Neue"/>
              <a:ea typeface="Helvetica Neue"/>
              <a:cs typeface="Helvetica Neue"/>
              <a:sym typeface="Helvetica Neue"/>
            </a:endParaRPr>
          </a:p>
        </p:txBody>
      </p:sp>
      <p:sp>
        <p:nvSpPr>
          <p:cNvPr id="450" name="Google Shape;450;p66"/>
          <p:cNvSpPr txBox="1"/>
          <p:nvPr/>
        </p:nvSpPr>
        <p:spPr>
          <a:xfrm>
            <a:off x="116750" y="1203988"/>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S2</a:t>
            </a:r>
            <a:endParaRPr sz="1100">
              <a:latin typeface="Helvetica Neue"/>
              <a:ea typeface="Helvetica Neue"/>
              <a:cs typeface="Helvetica Neue"/>
              <a:sym typeface="Helvetica Neue"/>
            </a:endParaRPr>
          </a:p>
        </p:txBody>
      </p:sp>
      <p:sp>
        <p:nvSpPr>
          <p:cNvPr id="451" name="Google Shape;451;p66"/>
          <p:cNvSpPr txBox="1"/>
          <p:nvPr/>
        </p:nvSpPr>
        <p:spPr>
          <a:xfrm>
            <a:off x="116750" y="1518430"/>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S3</a:t>
            </a:r>
            <a:endParaRPr sz="1100">
              <a:latin typeface="Helvetica Neue"/>
              <a:ea typeface="Helvetica Neue"/>
              <a:cs typeface="Helvetica Neue"/>
              <a:sym typeface="Helvetica Neue"/>
            </a:endParaRPr>
          </a:p>
        </p:txBody>
      </p:sp>
      <p:sp>
        <p:nvSpPr>
          <p:cNvPr id="452" name="Google Shape;452;p66"/>
          <p:cNvSpPr txBox="1"/>
          <p:nvPr/>
        </p:nvSpPr>
        <p:spPr>
          <a:xfrm>
            <a:off x="123302" y="1832872"/>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S4</a:t>
            </a:r>
            <a:endParaRPr sz="1100">
              <a:latin typeface="Helvetica Neue"/>
              <a:ea typeface="Helvetica Neue"/>
              <a:cs typeface="Helvetica Neue"/>
              <a:sym typeface="Helvetica Neue"/>
            </a:endParaRPr>
          </a:p>
        </p:txBody>
      </p:sp>
      <p:sp>
        <p:nvSpPr>
          <p:cNvPr id="453" name="Google Shape;453;p66"/>
          <p:cNvSpPr txBox="1"/>
          <p:nvPr/>
        </p:nvSpPr>
        <p:spPr>
          <a:xfrm>
            <a:off x="123302" y="2198788"/>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S5</a:t>
            </a:r>
            <a:endParaRPr sz="1100">
              <a:latin typeface="Helvetica Neue"/>
              <a:ea typeface="Helvetica Neue"/>
              <a:cs typeface="Helvetica Neue"/>
              <a:sym typeface="Helvetica Neue"/>
            </a:endParaRPr>
          </a:p>
        </p:txBody>
      </p:sp>
      <p:sp>
        <p:nvSpPr>
          <p:cNvPr id="454" name="Google Shape;454;p66"/>
          <p:cNvSpPr txBox="1"/>
          <p:nvPr/>
        </p:nvSpPr>
        <p:spPr>
          <a:xfrm>
            <a:off x="116750" y="2523467"/>
            <a:ext cx="8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S6</a:t>
            </a:r>
            <a:endParaRPr sz="1100">
              <a:latin typeface="Helvetica Neue"/>
              <a:ea typeface="Helvetica Neue"/>
              <a:cs typeface="Helvetica Neue"/>
              <a:sym typeface="Helvetica Neue"/>
            </a:endParaRPr>
          </a:p>
        </p:txBody>
      </p:sp>
      <p:sp>
        <p:nvSpPr>
          <p:cNvPr id="455" name="Google Shape;455;p66"/>
          <p:cNvSpPr txBox="1"/>
          <p:nvPr/>
        </p:nvSpPr>
        <p:spPr>
          <a:xfrm>
            <a:off x="536547" y="2922251"/>
            <a:ext cx="233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 unique fragments</a:t>
            </a:r>
            <a:endParaRPr>
              <a:latin typeface="Helvetica Neue"/>
              <a:ea typeface="Helvetica Neue"/>
              <a:cs typeface="Helvetica Neue"/>
              <a:sym typeface="Helvetica Neue"/>
            </a:endParaRPr>
          </a:p>
        </p:txBody>
      </p:sp>
      <p:sp>
        <p:nvSpPr>
          <p:cNvPr id="456" name="Google Shape;456;p66"/>
          <p:cNvSpPr txBox="1"/>
          <p:nvPr/>
        </p:nvSpPr>
        <p:spPr>
          <a:xfrm>
            <a:off x="3176807" y="2962445"/>
            <a:ext cx="233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TSS enrichment</a:t>
            </a:r>
            <a:endParaRPr>
              <a:latin typeface="Helvetica Neue"/>
              <a:ea typeface="Helvetica Neue"/>
              <a:cs typeface="Helvetica Neue"/>
              <a:sym typeface="Helvetica Neue"/>
            </a:endParaRPr>
          </a:p>
        </p:txBody>
      </p:sp>
      <p:pic>
        <p:nvPicPr>
          <p:cNvPr id="457" name="Google Shape;457;p66"/>
          <p:cNvPicPr preferRelativeResize="0"/>
          <p:nvPr/>
        </p:nvPicPr>
        <p:blipFill>
          <a:blip r:embed="rId5">
            <a:alphaModFix/>
          </a:blip>
          <a:stretch>
            <a:fillRect/>
          </a:stretch>
        </p:blipFill>
        <p:spPr>
          <a:xfrm>
            <a:off x="5665950" y="1259750"/>
            <a:ext cx="3092830" cy="3781550"/>
          </a:xfrm>
          <a:prstGeom prst="rect">
            <a:avLst/>
          </a:prstGeom>
          <a:noFill/>
          <a:ln>
            <a:noFill/>
          </a:ln>
        </p:spPr>
      </p:pic>
      <p:sp>
        <p:nvSpPr>
          <p:cNvPr id="458" name="Google Shape;458;p66"/>
          <p:cNvSpPr txBox="1"/>
          <p:nvPr/>
        </p:nvSpPr>
        <p:spPr>
          <a:xfrm>
            <a:off x="5749451" y="588400"/>
            <a:ext cx="27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TSS enrichment vs unique fragments</a:t>
            </a:r>
            <a:endParaRPr>
              <a:latin typeface="Helvetica Neue"/>
              <a:ea typeface="Helvetica Neue"/>
              <a:cs typeface="Helvetica Neue"/>
              <a:sym typeface="Helvetica Neue"/>
            </a:endParaRPr>
          </a:p>
        </p:txBody>
      </p:sp>
      <p:pic>
        <p:nvPicPr>
          <p:cNvPr id="459" name="Google Shape;459;p66"/>
          <p:cNvPicPr preferRelativeResize="0"/>
          <p:nvPr/>
        </p:nvPicPr>
        <p:blipFill rotWithShape="1">
          <a:blip r:embed="rId6">
            <a:alphaModFix/>
          </a:blip>
          <a:srcRect b="22756" l="0" r="0" t="0"/>
          <a:stretch/>
        </p:blipFill>
        <p:spPr>
          <a:xfrm>
            <a:off x="1166225" y="3362650"/>
            <a:ext cx="4499723" cy="1567924"/>
          </a:xfrm>
          <a:prstGeom prst="rect">
            <a:avLst/>
          </a:prstGeom>
          <a:noFill/>
          <a:ln>
            <a:noFill/>
          </a:ln>
        </p:spPr>
      </p:pic>
      <p:sp>
        <p:nvSpPr>
          <p:cNvPr id="460" name="Google Shape;460;p66"/>
          <p:cNvSpPr txBox="1"/>
          <p:nvPr/>
        </p:nvSpPr>
        <p:spPr>
          <a:xfrm>
            <a:off x="123300" y="4895775"/>
            <a:ext cx="30000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rgbClr val="555555"/>
                </a:solidFill>
                <a:highlight>
                  <a:srgbClr val="FFFFFF"/>
                </a:highlight>
                <a:latin typeface="Roboto"/>
                <a:ea typeface="Roboto"/>
                <a:cs typeface="Roboto"/>
                <a:sym typeface="Roboto"/>
              </a:rPr>
              <a:t>DOI:</a:t>
            </a:r>
            <a:r>
              <a:rPr lang="en" sz="750" u="sng">
                <a:solidFill>
                  <a:schemeClr val="hlink"/>
                </a:solidFill>
                <a:highlight>
                  <a:srgbClr val="FFFFFF"/>
                </a:highlight>
                <a:latin typeface="Roboto"/>
                <a:ea typeface="Roboto"/>
                <a:cs typeface="Roboto"/>
                <a:sym typeface="Roboto"/>
                <a:hlinkClick r:id="rId7"/>
              </a:rPr>
              <a:t>10.1016/j.xpro.2022.101491</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1"/>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Aim of the workshop</a:t>
            </a:r>
            <a:endParaRPr sz="3700"/>
          </a:p>
        </p:txBody>
      </p:sp>
      <p:sp>
        <p:nvSpPr>
          <p:cNvPr id="127" name="Google Shape;127;p31"/>
          <p:cNvSpPr txBox="1"/>
          <p:nvPr/>
        </p:nvSpPr>
        <p:spPr>
          <a:xfrm>
            <a:off x="0" y="1041625"/>
            <a:ext cx="9084000" cy="4213500"/>
          </a:xfrm>
          <a:prstGeom prst="rect">
            <a:avLst/>
          </a:prstGeom>
          <a:noFill/>
          <a:ln>
            <a:noFill/>
          </a:ln>
        </p:spPr>
        <p:txBody>
          <a:bodyPr anchorCtr="0" anchor="t" bIns="91425" lIns="91425" spcFirstLastPara="1" rIns="91425" wrap="square" tIns="91425">
            <a:spAutoFit/>
          </a:bodyPr>
          <a:lstStyle/>
          <a:p>
            <a:pPr indent="-425450" lvl="0" marL="457200" rtl="0" algn="l">
              <a:lnSpc>
                <a:spcPct val="90000"/>
              </a:lnSpc>
              <a:spcBef>
                <a:spcPts val="0"/>
              </a:spcBef>
              <a:spcAft>
                <a:spcPts val="0"/>
              </a:spcAft>
              <a:buClr>
                <a:schemeClr val="dk2"/>
              </a:buClr>
              <a:buSzPts val="1740"/>
              <a:buChar char="●"/>
            </a:pPr>
            <a:r>
              <a:rPr lang="en" sz="2300">
                <a:solidFill>
                  <a:schemeClr val="dk2"/>
                </a:solidFill>
              </a:rPr>
              <a:t>To give an overview of the biological </a:t>
            </a:r>
            <a:r>
              <a:rPr lang="en" sz="2300">
                <a:solidFill>
                  <a:schemeClr val="dk2"/>
                </a:solidFill>
              </a:rPr>
              <a:t>insights using </a:t>
            </a:r>
            <a:r>
              <a:rPr lang="en" sz="2300">
                <a:solidFill>
                  <a:schemeClr val="dk2"/>
                </a:solidFill>
              </a:rPr>
              <a:t>scATAC-seq analysis</a:t>
            </a:r>
            <a:endParaRPr sz="2300">
              <a:solidFill>
                <a:schemeClr val="dk2"/>
              </a:solidFill>
            </a:endParaRPr>
          </a:p>
          <a:p>
            <a:pPr indent="-314960" lvl="0" marL="457200" rtl="0" algn="l">
              <a:lnSpc>
                <a:spcPct val="90000"/>
              </a:lnSpc>
              <a:spcBef>
                <a:spcPts val="1000"/>
              </a:spcBef>
              <a:spcAft>
                <a:spcPts val="0"/>
              </a:spcAft>
              <a:buNone/>
            </a:pPr>
            <a:r>
              <a:t/>
            </a:r>
            <a:endParaRPr sz="2300">
              <a:solidFill>
                <a:schemeClr val="dk2"/>
              </a:solidFill>
            </a:endParaRPr>
          </a:p>
          <a:p>
            <a:pPr indent="-425450" lvl="0" marL="457200" rtl="0" algn="l">
              <a:lnSpc>
                <a:spcPct val="90000"/>
              </a:lnSpc>
              <a:spcBef>
                <a:spcPts val="1000"/>
              </a:spcBef>
              <a:spcAft>
                <a:spcPts val="0"/>
              </a:spcAft>
              <a:buClr>
                <a:schemeClr val="dk2"/>
              </a:buClr>
              <a:buSzPts val="1740"/>
              <a:buChar char="●"/>
            </a:pPr>
            <a:r>
              <a:rPr lang="en" sz="2300">
                <a:solidFill>
                  <a:schemeClr val="dk2"/>
                </a:solidFill>
              </a:rPr>
              <a:t>Highlight assumptions and limitations underlying the methods</a:t>
            </a:r>
            <a:endParaRPr sz="2300">
              <a:solidFill>
                <a:schemeClr val="dk2"/>
              </a:solidFill>
            </a:endParaRPr>
          </a:p>
          <a:p>
            <a:pPr indent="-314960" lvl="0" marL="457200" rtl="0" algn="l">
              <a:lnSpc>
                <a:spcPct val="90000"/>
              </a:lnSpc>
              <a:spcBef>
                <a:spcPts val="1000"/>
              </a:spcBef>
              <a:spcAft>
                <a:spcPts val="0"/>
              </a:spcAft>
              <a:buNone/>
            </a:pPr>
            <a:r>
              <a:t/>
            </a:r>
            <a:endParaRPr sz="2300">
              <a:solidFill>
                <a:schemeClr val="dk2"/>
              </a:solidFill>
            </a:endParaRPr>
          </a:p>
          <a:p>
            <a:pPr indent="-425450" lvl="0" marL="457200" rtl="0" algn="l">
              <a:lnSpc>
                <a:spcPct val="90000"/>
              </a:lnSpc>
              <a:spcBef>
                <a:spcPts val="1000"/>
              </a:spcBef>
              <a:spcAft>
                <a:spcPts val="0"/>
              </a:spcAft>
              <a:buClr>
                <a:schemeClr val="dk2"/>
              </a:buClr>
              <a:buSzPts val="1740"/>
              <a:buChar char="●"/>
            </a:pPr>
            <a:r>
              <a:rPr lang="en" sz="2300">
                <a:solidFill>
                  <a:schemeClr val="dk2"/>
                </a:solidFill>
              </a:rPr>
              <a:t>Understand the relevance and impact of difference between scRNAseq and scATAC-seq workflow</a:t>
            </a:r>
            <a:endParaRPr sz="2300">
              <a:solidFill>
                <a:schemeClr val="dk2"/>
              </a:solidFill>
            </a:endParaRPr>
          </a:p>
          <a:p>
            <a:pPr indent="-314960" lvl="0" marL="457200" rtl="0" algn="l">
              <a:lnSpc>
                <a:spcPct val="90000"/>
              </a:lnSpc>
              <a:spcBef>
                <a:spcPts val="1000"/>
              </a:spcBef>
              <a:spcAft>
                <a:spcPts val="0"/>
              </a:spcAft>
              <a:buNone/>
            </a:pPr>
            <a:r>
              <a:t/>
            </a:r>
            <a:endParaRPr sz="2300">
              <a:solidFill>
                <a:schemeClr val="dk2"/>
              </a:solidFill>
            </a:endParaRPr>
          </a:p>
          <a:p>
            <a:pPr indent="-425450" lvl="0" marL="457200" rtl="0" algn="l">
              <a:lnSpc>
                <a:spcPct val="90000"/>
              </a:lnSpc>
              <a:spcBef>
                <a:spcPts val="1000"/>
              </a:spcBef>
              <a:spcAft>
                <a:spcPts val="0"/>
              </a:spcAft>
              <a:buClr>
                <a:schemeClr val="dk2"/>
              </a:buClr>
              <a:buSzPts val="1740"/>
              <a:buChar char="●"/>
            </a:pPr>
            <a:r>
              <a:rPr lang="en" sz="2300">
                <a:solidFill>
                  <a:schemeClr val="dk2"/>
                </a:solidFill>
              </a:rPr>
              <a:t>Experience how to analyze scATAC-seq data in </a:t>
            </a:r>
            <a:r>
              <a:rPr lang="en" sz="2300" u="sng">
                <a:solidFill>
                  <a:schemeClr val="dk2"/>
                </a:solidFill>
              </a:rPr>
              <a:t>ArchR</a:t>
            </a:r>
            <a:endParaRPr sz="2300" u="sng">
              <a:solidFill>
                <a:schemeClr val="dk2"/>
              </a:solidFill>
            </a:endParaRPr>
          </a:p>
          <a:p>
            <a:pPr indent="0" lvl="0" marL="457200" rtl="0" algn="l">
              <a:lnSpc>
                <a:spcPct val="90000"/>
              </a:lnSpc>
              <a:spcBef>
                <a:spcPts val="1000"/>
              </a:spcBef>
              <a:spcAft>
                <a:spcPts val="0"/>
              </a:spcAft>
              <a:buNone/>
            </a:pPr>
            <a:r>
              <a:t/>
            </a:r>
            <a:endParaRPr sz="19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7"/>
          <p:cNvSpPr txBox="1"/>
          <p:nvPr>
            <p:ph type="title"/>
          </p:nvPr>
        </p:nvSpPr>
        <p:spPr>
          <a:xfrm>
            <a:off x="155225" y="2754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t>To summarize the pre-processing</a:t>
            </a:r>
            <a:endParaRPr sz="3400"/>
          </a:p>
        </p:txBody>
      </p:sp>
      <p:sp>
        <p:nvSpPr>
          <p:cNvPr id="466" name="Google Shape;466;p67"/>
          <p:cNvSpPr txBox="1"/>
          <p:nvPr/>
        </p:nvSpPr>
        <p:spPr>
          <a:xfrm>
            <a:off x="226325" y="1111000"/>
            <a:ext cx="8917800" cy="34170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Create a ArchR project using the </a:t>
            </a:r>
            <a:r>
              <a:rPr lang="en" sz="2100" u="sng">
                <a:solidFill>
                  <a:srgbClr val="002B42"/>
                </a:solidFill>
                <a:latin typeface="Helvetica Neue"/>
                <a:ea typeface="Helvetica Neue"/>
                <a:cs typeface="Helvetica Neue"/>
                <a:sym typeface="Helvetica Neue"/>
              </a:rPr>
              <a:t>fragments.tsv</a:t>
            </a:r>
            <a:r>
              <a:rPr lang="en" sz="2100">
                <a:solidFill>
                  <a:srgbClr val="002B42"/>
                </a:solidFill>
                <a:latin typeface="Helvetica Neue"/>
                <a:ea typeface="Helvetica Neue"/>
                <a:cs typeface="Helvetica Neue"/>
                <a:sym typeface="Helvetica Neue"/>
              </a:rPr>
              <a:t> file</a:t>
            </a:r>
            <a:endParaRPr sz="2100">
              <a:solidFill>
                <a:srgbClr val="002B42"/>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In ArchR command specify the thresholds for min fragment size and TSS enrichment</a:t>
            </a:r>
            <a:endParaRPr sz="2100">
              <a:solidFill>
                <a:srgbClr val="002B42"/>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Specify to add the Tile Matrix (we will add </a:t>
            </a:r>
            <a:r>
              <a:rPr lang="en" sz="2100">
                <a:solidFill>
                  <a:srgbClr val="002B42"/>
                </a:solidFill>
                <a:latin typeface="Helvetica Neue"/>
                <a:ea typeface="Helvetica Neue"/>
                <a:cs typeface="Helvetica Neue"/>
                <a:sym typeface="Helvetica Neue"/>
              </a:rPr>
              <a:t>other</a:t>
            </a:r>
            <a:r>
              <a:rPr lang="en" sz="2100">
                <a:solidFill>
                  <a:srgbClr val="002B42"/>
                </a:solidFill>
                <a:latin typeface="Helvetica Neue"/>
                <a:ea typeface="Helvetica Neue"/>
                <a:cs typeface="Helvetica Neue"/>
                <a:sym typeface="Helvetica Neue"/>
              </a:rPr>
              <a:t> matrices to the same object)</a:t>
            </a:r>
            <a:endParaRPr sz="2100">
              <a:solidFill>
                <a:srgbClr val="002B42"/>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rgbClr val="002B42"/>
              </a:buClr>
              <a:buSzPts val="2100"/>
              <a:buFont typeface="Helvetica Neue"/>
              <a:buChar char="●"/>
            </a:pPr>
            <a:r>
              <a:rPr lang="en" sz="2100">
                <a:solidFill>
                  <a:srgbClr val="002B42"/>
                </a:solidFill>
                <a:latin typeface="Helvetica Neue"/>
                <a:ea typeface="Helvetica Neue"/>
                <a:cs typeface="Helvetica Neue"/>
                <a:sym typeface="Helvetica Neue"/>
              </a:rPr>
              <a:t>Plots to verify the trend across samples</a:t>
            </a:r>
            <a:endParaRPr sz="2100">
              <a:solidFill>
                <a:srgbClr val="002B4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100">
              <a:solidFill>
                <a:srgbClr val="002B42"/>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8"/>
          <p:cNvSpPr txBox="1"/>
          <p:nvPr>
            <p:ph type="title"/>
          </p:nvPr>
        </p:nvSpPr>
        <p:spPr>
          <a:xfrm>
            <a:off x="155225" y="2754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t>Break ~ 5 minutes</a:t>
            </a:r>
            <a:endParaRPr sz="4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9"/>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Workflow</a:t>
            </a:r>
            <a:endParaRPr/>
          </a:p>
        </p:txBody>
      </p:sp>
      <p:sp>
        <p:nvSpPr>
          <p:cNvPr id="477" name="Google Shape;477;p69"/>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Your cell’s regulome question </a:t>
            </a:r>
            <a:endParaRPr sz="1300">
              <a:solidFill>
                <a:srgbClr val="999999"/>
              </a:solidFill>
            </a:endParaRPr>
          </a:p>
        </p:txBody>
      </p:sp>
      <p:sp>
        <p:nvSpPr>
          <p:cNvPr id="478" name="Google Shape;478;p69"/>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Library preparation &amp; sequencing</a:t>
            </a:r>
            <a:endParaRPr sz="1300">
              <a:solidFill>
                <a:srgbClr val="999999"/>
              </a:solidFill>
            </a:endParaRPr>
          </a:p>
        </p:txBody>
      </p:sp>
      <p:sp>
        <p:nvSpPr>
          <p:cNvPr id="479" name="Google Shape;479;p69"/>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Demultiplex, read alignment and quantification</a:t>
            </a:r>
            <a:endParaRPr sz="1300">
              <a:solidFill>
                <a:srgbClr val="999999"/>
              </a:solidFill>
            </a:endParaRPr>
          </a:p>
        </p:txBody>
      </p:sp>
      <p:sp>
        <p:nvSpPr>
          <p:cNvPr id="480" name="Google Shape;480;p69"/>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Fragments count</a:t>
            </a:r>
            <a:endParaRPr sz="1300">
              <a:solidFill>
                <a:srgbClr val="999999"/>
              </a:solidFill>
            </a:endParaRPr>
          </a:p>
        </p:txBody>
      </p:sp>
      <p:sp>
        <p:nvSpPr>
          <p:cNvPr id="481" name="Google Shape;481;p69"/>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QC filtering low quality cells</a:t>
            </a:r>
            <a:endParaRPr sz="1300">
              <a:solidFill>
                <a:srgbClr val="999999"/>
              </a:solidFill>
            </a:endParaRPr>
          </a:p>
        </p:txBody>
      </p:sp>
      <p:sp>
        <p:nvSpPr>
          <p:cNvPr id="482" name="Google Shape;482;p69"/>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Layered dimensionality reduction</a:t>
            </a:r>
            <a:endParaRPr sz="1300"/>
          </a:p>
        </p:txBody>
      </p:sp>
      <p:sp>
        <p:nvSpPr>
          <p:cNvPr id="483" name="Google Shape;483;p69"/>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Embedding</a:t>
            </a:r>
            <a:endParaRPr sz="1300"/>
          </a:p>
        </p:txBody>
      </p:sp>
      <p:sp>
        <p:nvSpPr>
          <p:cNvPr id="484" name="Google Shape;484;p69"/>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Clustering</a:t>
            </a:r>
            <a:endParaRPr sz="1300"/>
          </a:p>
        </p:txBody>
      </p:sp>
      <p:sp>
        <p:nvSpPr>
          <p:cNvPr id="485" name="Google Shape;485;p69"/>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Find Markers - cell annotation</a:t>
            </a:r>
            <a:endParaRPr sz="1300"/>
          </a:p>
        </p:txBody>
      </p:sp>
      <p:sp>
        <p:nvSpPr>
          <p:cNvPr id="486" name="Google Shape;486;p69"/>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From bench</a:t>
            </a:r>
            <a:endParaRPr b="1" sz="1300"/>
          </a:p>
        </p:txBody>
      </p:sp>
      <p:sp>
        <p:nvSpPr>
          <p:cNvPr id="487" name="Google Shape;487;p69"/>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Through the bioinformatic analysis</a:t>
            </a:r>
            <a:endParaRPr b="1" sz="1300"/>
          </a:p>
        </p:txBody>
      </p:sp>
      <p:sp>
        <p:nvSpPr>
          <p:cNvPr id="488" name="Google Shape;488;p69"/>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To the biological interpretation</a:t>
            </a:r>
            <a:endParaRPr b="1" sz="1300"/>
          </a:p>
        </p:txBody>
      </p:sp>
      <p:sp>
        <p:nvSpPr>
          <p:cNvPr id="489" name="Google Shape;489;p69"/>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490" name="Google Shape;490;p69"/>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Peak calling</a:t>
            </a:r>
            <a:endParaRPr sz="1300"/>
          </a:p>
        </p:txBody>
      </p:sp>
      <p:sp>
        <p:nvSpPr>
          <p:cNvPr id="491" name="Google Shape;491;p69"/>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492" name="Google Shape;492;p69"/>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0"/>
          <p:cNvSpPr txBox="1"/>
          <p:nvPr/>
        </p:nvSpPr>
        <p:spPr>
          <a:xfrm>
            <a:off x="177900" y="1431575"/>
            <a:ext cx="87882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 sz="3600">
                <a:solidFill>
                  <a:srgbClr val="002A40"/>
                </a:solidFill>
              </a:rPr>
              <a:t>5. Normalization</a:t>
            </a:r>
            <a:r>
              <a:rPr lang="en" sz="3600">
                <a:solidFill>
                  <a:srgbClr val="002A40"/>
                </a:solidFill>
              </a:rPr>
              <a:t> and visualization on lower dimensional space</a:t>
            </a:r>
            <a:endParaRPr sz="4000">
              <a:solidFill>
                <a:srgbClr val="002A40"/>
              </a:solidFill>
            </a:endParaRPr>
          </a:p>
        </p:txBody>
      </p:sp>
      <p:sp>
        <p:nvSpPr>
          <p:cNvPr id="498" name="Google Shape;498;p70"/>
          <p:cNvSpPr txBox="1"/>
          <p:nvPr/>
        </p:nvSpPr>
        <p:spPr>
          <a:xfrm>
            <a:off x="266700" y="4400550"/>
            <a:ext cx="7886700" cy="492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2000">
                <a:solidFill>
                  <a:srgbClr val="007020"/>
                </a:solidFill>
                <a:highlight>
                  <a:srgbClr val="F7F7F7"/>
                </a:highlight>
                <a:latin typeface="Courier New"/>
                <a:ea typeface="Courier New"/>
                <a:cs typeface="Courier New"/>
                <a:sym typeface="Courier New"/>
              </a:rPr>
              <a:t>addIterativeLSI</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addUMAP</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addTSNE</a:t>
            </a:r>
            <a:r>
              <a:rPr lang="en" sz="2000">
                <a:solidFill>
                  <a:srgbClr val="333333"/>
                </a:solidFill>
                <a:highlight>
                  <a:srgbClr val="F7F7F7"/>
                </a:highlight>
                <a:latin typeface="Courier New"/>
                <a:ea typeface="Courier New"/>
                <a:cs typeface="Courier New"/>
                <a:sym typeface="Courier New"/>
              </a:rPr>
              <a:t>()</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1"/>
          <p:cNvSpPr txBox="1"/>
          <p:nvPr>
            <p:ph type="title"/>
          </p:nvPr>
        </p:nvSpPr>
        <p:spPr>
          <a:xfrm>
            <a:off x="196075" y="146850"/>
            <a:ext cx="85155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For dimensionality reduction we need to identify features that can separate cells</a:t>
            </a:r>
            <a:endParaRPr baseline="30000"/>
          </a:p>
        </p:txBody>
      </p:sp>
      <p:sp>
        <p:nvSpPr>
          <p:cNvPr id="505" name="Google Shape;505;p71"/>
          <p:cNvSpPr txBox="1"/>
          <p:nvPr/>
        </p:nvSpPr>
        <p:spPr>
          <a:xfrm>
            <a:off x="0" y="2266100"/>
            <a:ext cx="8317200" cy="5850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t/>
            </a:r>
            <a:endParaRPr b="1" sz="2600">
              <a:solidFill>
                <a:srgbClr val="333333"/>
              </a:solidFill>
              <a:highlight>
                <a:srgbClr val="FFFFFF"/>
              </a:highlight>
              <a:latin typeface="Helvetica Neue"/>
              <a:ea typeface="Helvetica Neue"/>
              <a:cs typeface="Helvetica Neue"/>
              <a:sym typeface="Helvetica Neue"/>
            </a:endParaRPr>
          </a:p>
        </p:txBody>
      </p:sp>
      <p:sp>
        <p:nvSpPr>
          <p:cNvPr id="506" name="Google Shape;506;p71"/>
          <p:cNvSpPr txBox="1"/>
          <p:nvPr/>
        </p:nvSpPr>
        <p:spPr>
          <a:xfrm>
            <a:off x="196075" y="1907850"/>
            <a:ext cx="7689600" cy="1631700"/>
          </a:xfrm>
          <a:prstGeom prst="rect">
            <a:avLst/>
          </a:prstGeom>
          <a:noFill/>
          <a:ln>
            <a:noFill/>
          </a:ln>
        </p:spPr>
        <p:txBody>
          <a:bodyPr anchorCtr="0" anchor="t" bIns="91425" lIns="91425" spcFirstLastPara="1" rIns="91425" wrap="square" tIns="91425">
            <a:spAutoFit/>
          </a:bodyPr>
          <a:lstStyle/>
          <a:p>
            <a:pPr indent="-387350" lvl="1" marL="914400" rtl="0" algn="l">
              <a:lnSpc>
                <a:spcPct val="150000"/>
              </a:lnSpc>
              <a:spcBef>
                <a:spcPts val="0"/>
              </a:spcBef>
              <a:spcAft>
                <a:spcPts val="0"/>
              </a:spcAft>
              <a:buClr>
                <a:srgbClr val="333333"/>
              </a:buClr>
              <a:buSzPts val="2500"/>
              <a:buFont typeface="Helvetica Neue"/>
              <a:buChar char="-"/>
            </a:pPr>
            <a:r>
              <a:rPr lang="en" sz="2500">
                <a:solidFill>
                  <a:srgbClr val="333333"/>
                </a:solidFill>
                <a:highlight>
                  <a:schemeClr val="lt1"/>
                </a:highlight>
                <a:latin typeface="Helvetica Neue"/>
                <a:ea typeface="Helvetica Neue"/>
                <a:cs typeface="Helvetica Neue"/>
                <a:sym typeface="Helvetica Neue"/>
              </a:rPr>
              <a:t>Highly variable genes ??</a:t>
            </a:r>
            <a:endParaRPr sz="2500">
              <a:solidFill>
                <a:srgbClr val="333333"/>
              </a:solidFill>
              <a:highlight>
                <a:schemeClr val="lt1"/>
              </a:highlight>
              <a:latin typeface="Helvetica Neue"/>
              <a:ea typeface="Helvetica Neue"/>
              <a:cs typeface="Helvetica Neue"/>
              <a:sym typeface="Helvetica Neue"/>
            </a:endParaRPr>
          </a:p>
          <a:p>
            <a:pPr indent="-387350" lvl="1" marL="914400" rtl="0" algn="l">
              <a:lnSpc>
                <a:spcPct val="150000"/>
              </a:lnSpc>
              <a:spcBef>
                <a:spcPts val="0"/>
              </a:spcBef>
              <a:spcAft>
                <a:spcPts val="0"/>
              </a:spcAft>
              <a:buClr>
                <a:srgbClr val="333333"/>
              </a:buClr>
              <a:buSzPts val="2500"/>
              <a:buFont typeface="Helvetica Neue"/>
              <a:buChar char="-"/>
            </a:pPr>
            <a:r>
              <a:rPr lang="en" sz="2500">
                <a:solidFill>
                  <a:srgbClr val="333333"/>
                </a:solidFill>
                <a:highlight>
                  <a:schemeClr val="lt1"/>
                </a:highlight>
                <a:latin typeface="Helvetica Neue"/>
                <a:ea typeface="Helvetica Neue"/>
                <a:cs typeface="Helvetica Neue"/>
                <a:sym typeface="Helvetica Neue"/>
              </a:rPr>
              <a:t>Most accessible features ??</a:t>
            </a:r>
            <a:endParaRPr b="1" sz="2600">
              <a:solidFill>
                <a:srgbClr val="333333"/>
              </a:solidFill>
              <a:highlight>
                <a:schemeClr val="lt1"/>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900">
              <a:solidFill>
                <a:srgbClr val="333333"/>
              </a:solidFill>
              <a:highlight>
                <a:schemeClr val="lt1"/>
              </a:highlight>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2"/>
          <p:cNvSpPr txBox="1"/>
          <p:nvPr>
            <p:ph type="title"/>
          </p:nvPr>
        </p:nvSpPr>
        <p:spPr>
          <a:xfrm>
            <a:off x="60875" y="0"/>
            <a:ext cx="9083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Alternative normalization and dimensionality reduction</a:t>
            </a:r>
            <a:endParaRPr/>
          </a:p>
        </p:txBody>
      </p:sp>
      <p:sp>
        <p:nvSpPr>
          <p:cNvPr id="512" name="Google Shape;512;p72"/>
          <p:cNvSpPr txBox="1"/>
          <p:nvPr>
            <p:ph idx="1" type="body"/>
          </p:nvPr>
        </p:nvSpPr>
        <p:spPr>
          <a:xfrm>
            <a:off x="60875" y="1154050"/>
            <a:ext cx="9083100" cy="32634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900">
                <a:solidFill>
                  <a:srgbClr val="333333"/>
                </a:solidFill>
                <a:highlight>
                  <a:schemeClr val="lt1"/>
                </a:highlight>
              </a:rPr>
              <a:t>Consideration: cells look very similar.</a:t>
            </a:r>
            <a:endParaRPr sz="1900">
              <a:solidFill>
                <a:srgbClr val="333333"/>
              </a:solidFill>
              <a:highlight>
                <a:schemeClr val="lt1"/>
              </a:highlight>
            </a:endParaRPr>
          </a:p>
          <a:p>
            <a:pPr indent="-349250" lvl="0" marL="9144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rPr>
              <a:t>Lots of 0s, bias in the PCs -&gt; misleading similarity.</a:t>
            </a:r>
            <a:endParaRPr sz="1900">
              <a:solidFill>
                <a:srgbClr val="333333"/>
              </a:solidFill>
              <a:highlight>
                <a:schemeClr val="lt1"/>
              </a:highlight>
            </a:endParaRPr>
          </a:p>
          <a:p>
            <a:pPr indent="-349250" lvl="0" marL="914400" rtl="0" algn="l">
              <a:lnSpc>
                <a:spcPct val="150000"/>
              </a:lnSpc>
              <a:spcBef>
                <a:spcPts val="0"/>
              </a:spcBef>
              <a:spcAft>
                <a:spcPts val="0"/>
              </a:spcAft>
              <a:buClr>
                <a:srgbClr val="333333"/>
              </a:buClr>
              <a:buSzPts val="1900"/>
              <a:buChar char="-"/>
            </a:pPr>
            <a:r>
              <a:rPr b="1" lang="en" sz="1900">
                <a:solidFill>
                  <a:srgbClr val="333333"/>
                </a:solidFill>
                <a:highlight>
                  <a:schemeClr val="lt1"/>
                </a:highlight>
              </a:rPr>
              <a:t>Spectral embedding</a:t>
            </a:r>
            <a:r>
              <a:rPr lang="en" sz="1900">
                <a:solidFill>
                  <a:srgbClr val="333333"/>
                </a:solidFill>
                <a:highlight>
                  <a:schemeClr val="lt1"/>
                </a:highlight>
              </a:rPr>
              <a:t> (using eigenvectors from Graph Laplacian - created from cell-cell similarity matrix)</a:t>
            </a:r>
            <a:endParaRPr sz="1900">
              <a:solidFill>
                <a:srgbClr val="333333"/>
              </a:solidFill>
              <a:highlight>
                <a:schemeClr val="lt1"/>
              </a:highlight>
            </a:endParaRPr>
          </a:p>
          <a:p>
            <a:pPr indent="-349250" lvl="1" marL="1371600" rtl="0" algn="l">
              <a:lnSpc>
                <a:spcPct val="150000"/>
              </a:lnSpc>
              <a:spcBef>
                <a:spcPts val="0"/>
              </a:spcBef>
              <a:spcAft>
                <a:spcPts val="0"/>
              </a:spcAft>
              <a:buClr>
                <a:srgbClr val="333333"/>
              </a:buClr>
              <a:buSzPts val="1900"/>
              <a:buChar char="-"/>
            </a:pPr>
            <a:r>
              <a:rPr lang="en" sz="1900">
                <a:solidFill>
                  <a:srgbClr val="333333"/>
                </a:solidFill>
                <a:highlight>
                  <a:schemeClr val="lt1"/>
                </a:highlight>
              </a:rPr>
              <a:t>Introduced in 2021 SnapATAC, with recent 2024 updates SnapATAC2 </a:t>
            </a:r>
            <a:endParaRPr sz="1900">
              <a:solidFill>
                <a:srgbClr val="333333"/>
              </a:solidFill>
              <a:highlight>
                <a:schemeClr val="lt1"/>
              </a:highlight>
            </a:endParaRPr>
          </a:p>
          <a:p>
            <a:pPr indent="-349250" lvl="0" marL="914400" rtl="0" algn="l">
              <a:lnSpc>
                <a:spcPct val="150000"/>
              </a:lnSpc>
              <a:spcBef>
                <a:spcPts val="0"/>
              </a:spcBef>
              <a:spcAft>
                <a:spcPts val="0"/>
              </a:spcAft>
              <a:buClr>
                <a:srgbClr val="333333"/>
              </a:buClr>
              <a:buSzPts val="1900"/>
              <a:buFont typeface="Helvetica Neue"/>
              <a:buChar char="-"/>
            </a:pPr>
            <a:r>
              <a:rPr b="1" lang="en" sz="2000">
                <a:solidFill>
                  <a:srgbClr val="333333"/>
                </a:solidFill>
                <a:highlight>
                  <a:schemeClr val="lt1"/>
                </a:highlight>
              </a:rPr>
              <a:t>Latent Semantic Indexing (LSI)</a:t>
            </a:r>
            <a:endParaRPr b="1" sz="2000">
              <a:solidFill>
                <a:srgbClr val="333333"/>
              </a:solidFill>
              <a:highlight>
                <a:schemeClr val="lt1"/>
              </a:highlight>
            </a:endParaRPr>
          </a:p>
          <a:p>
            <a:pPr indent="-349250" lvl="0" marL="1371600" rtl="0" algn="l">
              <a:lnSpc>
                <a:spcPct val="150000"/>
              </a:lnSpc>
              <a:spcBef>
                <a:spcPts val="0"/>
              </a:spcBef>
              <a:spcAft>
                <a:spcPts val="0"/>
              </a:spcAft>
              <a:buClr>
                <a:srgbClr val="333333"/>
              </a:buClr>
              <a:buSzPts val="1900"/>
              <a:buFont typeface="Helvetica Neue"/>
              <a:buChar char="-"/>
            </a:pPr>
            <a:r>
              <a:rPr lang="en" sz="1900">
                <a:solidFill>
                  <a:srgbClr val="333333"/>
                </a:solidFill>
                <a:highlight>
                  <a:schemeClr val="lt1"/>
                </a:highlight>
              </a:rPr>
              <a:t>Introduced in 2015, implemented in different ways by Signac and 2021  by ArchR.</a:t>
            </a:r>
            <a:endParaRPr sz="1300">
              <a:solidFill>
                <a:schemeClr val="dk1"/>
              </a:solidFill>
              <a:latin typeface="Arial"/>
              <a:ea typeface="Arial"/>
              <a:cs typeface="Arial"/>
              <a:sym typeface="Arial"/>
            </a:endParaRPr>
          </a:p>
          <a:p>
            <a:pPr indent="0" lvl="0" marL="0" rtl="0" algn="l">
              <a:spcBef>
                <a:spcPts val="800"/>
              </a:spcBef>
              <a:spcAft>
                <a:spcPts val="0"/>
              </a:spcAft>
              <a:buNone/>
            </a:pPr>
            <a:r>
              <a:t/>
            </a:r>
            <a:endParaRPr/>
          </a:p>
        </p:txBody>
      </p:sp>
      <p:sp>
        <p:nvSpPr>
          <p:cNvPr id="513" name="Google Shape;513;p72"/>
          <p:cNvSpPr txBox="1"/>
          <p:nvPr/>
        </p:nvSpPr>
        <p:spPr>
          <a:xfrm>
            <a:off x="5373300" y="326400"/>
            <a:ext cx="4075500" cy="16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2B42"/>
                </a:solidFill>
                <a:latin typeface="Helvetica Neue"/>
                <a:ea typeface="Helvetica Neue"/>
                <a:cs typeface="Helvetica Neue"/>
                <a:sym typeface="Helvetica Neue"/>
              </a:rPr>
              <a:t>L = D - A</a:t>
            </a:r>
            <a:endParaRPr sz="16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002B42"/>
                </a:solidFill>
                <a:latin typeface="Helvetica Neue"/>
                <a:ea typeface="Helvetica Neue"/>
                <a:cs typeface="Helvetica Neue"/>
                <a:sym typeface="Helvetica Neue"/>
              </a:rPr>
              <a:t>L: Graph Laplacian</a:t>
            </a:r>
            <a:endParaRPr sz="16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002B42"/>
                </a:solidFill>
                <a:latin typeface="Helvetica Neue"/>
                <a:ea typeface="Helvetica Neue"/>
                <a:cs typeface="Helvetica Neue"/>
                <a:sym typeface="Helvetica Neue"/>
              </a:rPr>
              <a:t>D: Degree of each node</a:t>
            </a:r>
            <a:endParaRPr sz="16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lang="en" sz="1600">
                <a:solidFill>
                  <a:srgbClr val="002B42"/>
                </a:solidFill>
                <a:latin typeface="Helvetica Neue"/>
                <a:ea typeface="Helvetica Neue"/>
                <a:cs typeface="Helvetica Neue"/>
                <a:sym typeface="Helvetica Neue"/>
              </a:rPr>
              <a:t>A: Node adjacency matrix</a:t>
            </a:r>
            <a:endParaRPr sz="1600">
              <a:solidFill>
                <a:srgbClr val="002B42"/>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3"/>
          <p:cNvSpPr txBox="1"/>
          <p:nvPr>
            <p:ph type="title"/>
          </p:nvPr>
        </p:nvSpPr>
        <p:spPr>
          <a:xfrm>
            <a:off x="-90700" y="110266"/>
            <a:ext cx="7886700" cy="7368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
              <a:t>Latent semantic Indexing (LSI)</a:t>
            </a:r>
            <a:endParaRPr/>
          </a:p>
        </p:txBody>
      </p:sp>
      <p:sp>
        <p:nvSpPr>
          <p:cNvPr id="519" name="Google Shape;519;p73"/>
          <p:cNvSpPr txBox="1"/>
          <p:nvPr/>
        </p:nvSpPr>
        <p:spPr>
          <a:xfrm>
            <a:off x="157925" y="591925"/>
            <a:ext cx="857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52525"/>
                </a:solidFill>
                <a:highlight>
                  <a:srgbClr val="FFFFFF"/>
                </a:highlight>
              </a:rPr>
              <a:t>To find co-occurrences of words in documents to give insights into the </a:t>
            </a:r>
            <a:r>
              <a:rPr b="1" lang="en" sz="1800">
                <a:solidFill>
                  <a:srgbClr val="252525"/>
                </a:solidFill>
                <a:highlight>
                  <a:srgbClr val="FFFFFF"/>
                </a:highlight>
              </a:rPr>
              <a:t>topics</a:t>
            </a:r>
            <a:r>
              <a:rPr lang="en" sz="1800">
                <a:solidFill>
                  <a:srgbClr val="252525"/>
                </a:solidFill>
                <a:highlight>
                  <a:srgbClr val="FFFFFF"/>
                </a:highlight>
              </a:rPr>
              <a:t> of those documents</a:t>
            </a:r>
            <a:endParaRPr sz="1800"/>
          </a:p>
        </p:txBody>
      </p:sp>
      <p:pic>
        <p:nvPicPr>
          <p:cNvPr id="520" name="Google Shape;520;p73"/>
          <p:cNvPicPr preferRelativeResize="0"/>
          <p:nvPr/>
        </p:nvPicPr>
        <p:blipFill>
          <a:blip r:embed="rId3">
            <a:alphaModFix/>
          </a:blip>
          <a:stretch>
            <a:fillRect/>
          </a:stretch>
        </p:blipFill>
        <p:spPr>
          <a:xfrm>
            <a:off x="220425" y="1239516"/>
            <a:ext cx="4725740" cy="3570559"/>
          </a:xfrm>
          <a:prstGeom prst="rect">
            <a:avLst/>
          </a:prstGeom>
          <a:noFill/>
          <a:ln>
            <a:noFill/>
          </a:ln>
        </p:spPr>
      </p:pic>
      <p:sp>
        <p:nvSpPr>
          <p:cNvPr id="521" name="Google Shape;521;p73"/>
          <p:cNvSpPr txBox="1"/>
          <p:nvPr/>
        </p:nvSpPr>
        <p:spPr>
          <a:xfrm>
            <a:off x="4839000" y="1128725"/>
            <a:ext cx="43050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02A40"/>
              </a:buClr>
              <a:buSzPts val="1600"/>
              <a:buChar char="●"/>
            </a:pPr>
            <a:r>
              <a:rPr lang="en" sz="1600">
                <a:solidFill>
                  <a:srgbClr val="002A40"/>
                </a:solidFill>
              </a:rPr>
              <a:t>How many times a word appears in a document?</a:t>
            </a:r>
            <a:endParaRPr sz="1600">
              <a:solidFill>
                <a:srgbClr val="002A40"/>
              </a:solidFill>
            </a:endParaRPr>
          </a:p>
          <a:p>
            <a:pPr indent="0" lvl="0" marL="457200" rtl="0" algn="l">
              <a:spcBef>
                <a:spcPts val="0"/>
              </a:spcBef>
              <a:spcAft>
                <a:spcPts val="0"/>
              </a:spcAft>
              <a:buNone/>
            </a:pPr>
            <a:r>
              <a:t/>
            </a:r>
            <a:endParaRPr sz="1600">
              <a:solidFill>
                <a:srgbClr val="002A40"/>
              </a:solidFill>
            </a:endParaRPr>
          </a:p>
          <a:p>
            <a:pPr indent="-330200" lvl="0" marL="457200" rtl="0" algn="l">
              <a:spcBef>
                <a:spcPts val="0"/>
              </a:spcBef>
              <a:spcAft>
                <a:spcPts val="0"/>
              </a:spcAft>
              <a:buClr>
                <a:srgbClr val="002A40"/>
              </a:buClr>
              <a:buSzPts val="1600"/>
              <a:buChar char="●"/>
            </a:pPr>
            <a:r>
              <a:rPr lang="en" sz="1600">
                <a:solidFill>
                  <a:srgbClr val="002A40"/>
                </a:solidFill>
              </a:rPr>
              <a:t>Term frequency of a word in a document</a:t>
            </a:r>
            <a:endParaRPr sz="1600">
              <a:solidFill>
                <a:srgbClr val="002A40"/>
              </a:solidFill>
            </a:endParaRPr>
          </a:p>
          <a:p>
            <a:pPr indent="0" lvl="0" marL="457200" rtl="0" algn="l">
              <a:spcBef>
                <a:spcPts val="0"/>
              </a:spcBef>
              <a:spcAft>
                <a:spcPts val="0"/>
              </a:spcAft>
              <a:buNone/>
            </a:pPr>
            <a:r>
              <a:t/>
            </a:r>
            <a:endParaRPr sz="1600">
              <a:solidFill>
                <a:srgbClr val="002A40"/>
              </a:solidFill>
            </a:endParaRPr>
          </a:p>
          <a:p>
            <a:pPr indent="-330200" lvl="0" marL="457200" rtl="0" algn="l">
              <a:spcBef>
                <a:spcPts val="0"/>
              </a:spcBef>
              <a:spcAft>
                <a:spcPts val="0"/>
              </a:spcAft>
              <a:buClr>
                <a:srgbClr val="002A40"/>
              </a:buClr>
              <a:buSzPts val="1600"/>
              <a:buChar char="●"/>
            </a:pPr>
            <a:r>
              <a:rPr lang="en" sz="1600">
                <a:solidFill>
                  <a:srgbClr val="002A40"/>
                </a:solidFill>
              </a:rPr>
              <a:t>Are common words (this, what, and if ) informative? -&gt; low ranking</a:t>
            </a:r>
            <a:endParaRPr sz="1600">
              <a:solidFill>
                <a:srgbClr val="002A40"/>
              </a:solidFill>
            </a:endParaRPr>
          </a:p>
          <a:p>
            <a:pPr indent="0" lvl="0" marL="0" rtl="0" algn="l">
              <a:spcBef>
                <a:spcPts val="0"/>
              </a:spcBef>
              <a:spcAft>
                <a:spcPts val="0"/>
              </a:spcAft>
              <a:buNone/>
            </a:pPr>
            <a:r>
              <a:t/>
            </a:r>
            <a:endParaRPr sz="1600">
              <a:solidFill>
                <a:srgbClr val="002A40"/>
              </a:solidFill>
            </a:endParaRPr>
          </a:p>
          <a:p>
            <a:pPr indent="-330200" lvl="0" marL="457200" rtl="0" algn="l">
              <a:spcBef>
                <a:spcPts val="0"/>
              </a:spcBef>
              <a:spcAft>
                <a:spcPts val="0"/>
              </a:spcAft>
              <a:buClr>
                <a:srgbClr val="002A40"/>
              </a:buClr>
              <a:buSzPts val="1600"/>
              <a:buChar char="●"/>
            </a:pPr>
            <a:r>
              <a:rPr lang="en" sz="1600" u="sng">
                <a:solidFill>
                  <a:srgbClr val="002A40"/>
                </a:solidFill>
              </a:rPr>
              <a:t>Inverse document frequency</a:t>
            </a:r>
            <a:r>
              <a:rPr lang="en" sz="1600">
                <a:solidFill>
                  <a:srgbClr val="002A40"/>
                </a:solidFill>
              </a:rPr>
              <a:t> of the word across a set of documents.</a:t>
            </a:r>
            <a:endParaRPr sz="1600">
              <a:solidFill>
                <a:srgbClr val="002A40"/>
              </a:solidFill>
            </a:endParaRPr>
          </a:p>
          <a:p>
            <a:pPr indent="0" lvl="0" marL="457200" rtl="0" algn="l">
              <a:spcBef>
                <a:spcPts val="0"/>
              </a:spcBef>
              <a:spcAft>
                <a:spcPts val="0"/>
              </a:spcAft>
              <a:buNone/>
            </a:pPr>
            <a:r>
              <a:t/>
            </a:r>
            <a:endParaRPr sz="1600">
              <a:solidFill>
                <a:srgbClr val="002A40"/>
              </a:solidFill>
              <a:highlight>
                <a:srgbClr val="FFFFFF"/>
              </a:highlight>
            </a:endParaRPr>
          </a:p>
          <a:p>
            <a:pPr indent="-330200" lvl="0" marL="457200" rtl="0" algn="l">
              <a:spcBef>
                <a:spcPts val="0"/>
              </a:spcBef>
              <a:spcAft>
                <a:spcPts val="0"/>
              </a:spcAft>
              <a:buClr>
                <a:srgbClr val="002A40"/>
              </a:buClr>
              <a:buSzPts val="1600"/>
              <a:buChar char="●"/>
            </a:pPr>
            <a:r>
              <a:rPr lang="en" sz="1600">
                <a:solidFill>
                  <a:srgbClr val="002A40"/>
                </a:solidFill>
                <a:highlight>
                  <a:srgbClr val="FFFFFF"/>
                </a:highlight>
              </a:rPr>
              <a:t>Use singular value decomposition (SVD) to identify patterns between words and documents</a:t>
            </a:r>
            <a:r>
              <a:rPr lang="en" sz="1600">
                <a:solidFill>
                  <a:srgbClr val="002A40"/>
                </a:solidFill>
              </a:rPr>
              <a:t>.</a:t>
            </a:r>
            <a:endParaRPr sz="1600">
              <a:solidFill>
                <a:srgbClr val="002A4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4"/>
          <p:cNvSpPr txBox="1"/>
          <p:nvPr>
            <p:ph type="title"/>
          </p:nvPr>
        </p:nvSpPr>
        <p:spPr>
          <a:xfrm>
            <a:off x="130875" y="5911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LSI to normalize scATAC-seq data</a:t>
            </a:r>
            <a:endParaRPr/>
          </a:p>
        </p:txBody>
      </p:sp>
      <p:sp>
        <p:nvSpPr>
          <p:cNvPr id="528" name="Google Shape;528;p74"/>
          <p:cNvSpPr txBox="1"/>
          <p:nvPr/>
        </p:nvSpPr>
        <p:spPr>
          <a:xfrm>
            <a:off x="130875" y="535825"/>
            <a:ext cx="8958000" cy="3193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Documents -&gt; cells;  Words -&gt; regions/peaks</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highlight>
                  <a:schemeClr val="lt1"/>
                </a:highlight>
                <a:latin typeface="Helvetica Neue"/>
                <a:ea typeface="Helvetica Neue"/>
                <a:cs typeface="Helvetica Neue"/>
                <a:sym typeface="Helvetica Neue"/>
              </a:rPr>
              <a:t>Help to identify features that are more </a:t>
            </a:r>
            <a:r>
              <a:rPr b="1" lang="en" sz="1700">
                <a:solidFill>
                  <a:srgbClr val="002A40"/>
                </a:solidFill>
                <a:highlight>
                  <a:schemeClr val="lt1"/>
                </a:highlight>
                <a:latin typeface="Helvetica Neue"/>
                <a:ea typeface="Helvetica Neue"/>
                <a:cs typeface="Helvetica Neue"/>
                <a:sym typeface="Helvetica Neue"/>
              </a:rPr>
              <a:t>“specific”</a:t>
            </a:r>
            <a:r>
              <a:rPr lang="en" sz="1700">
                <a:solidFill>
                  <a:srgbClr val="002A40"/>
                </a:solidFill>
                <a:highlight>
                  <a:schemeClr val="lt1"/>
                </a:highlight>
                <a:latin typeface="Helvetica Neue"/>
                <a:ea typeface="Helvetica Neue"/>
                <a:cs typeface="Helvetica Neue"/>
                <a:sym typeface="Helvetica Neue"/>
              </a:rPr>
              <a:t> rather than </a:t>
            </a:r>
            <a:r>
              <a:rPr b="1" lang="en" sz="1700">
                <a:solidFill>
                  <a:srgbClr val="002A40"/>
                </a:solidFill>
                <a:highlight>
                  <a:schemeClr val="lt1"/>
                </a:highlight>
                <a:latin typeface="Helvetica Neue"/>
                <a:ea typeface="Helvetica Neue"/>
                <a:cs typeface="Helvetica Neue"/>
                <a:sym typeface="Helvetica Neue"/>
              </a:rPr>
              <a:t>commonly accessible</a:t>
            </a:r>
            <a:r>
              <a:rPr lang="en" sz="1700">
                <a:solidFill>
                  <a:srgbClr val="002A40"/>
                </a:solidFill>
                <a:highlight>
                  <a:schemeClr val="lt1"/>
                </a:highlight>
                <a:latin typeface="Helvetica Neue"/>
                <a:ea typeface="Helvetica Neue"/>
                <a:cs typeface="Helvetica Neue"/>
                <a:sym typeface="Helvetica Neue"/>
              </a:rPr>
              <a:t>.</a:t>
            </a:r>
            <a:endParaRPr sz="1700">
              <a:solidFill>
                <a:srgbClr val="002A40"/>
              </a:solidFill>
              <a:highlight>
                <a:schemeClr val="lt1"/>
              </a:highlight>
              <a:latin typeface="Helvetica Neue"/>
              <a:ea typeface="Helvetica Neue"/>
              <a:cs typeface="Helvetica Neue"/>
              <a:sym typeface="Helvetica Neue"/>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Normalize for term frequency followed by depth norm to a constant 10,000</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rgbClr val="333333"/>
                </a:solidFill>
                <a:highlight>
                  <a:srgbClr val="FFFFFF"/>
                </a:highlight>
                <a:latin typeface="Helvetica Neue"/>
                <a:ea typeface="Helvetica Neue"/>
                <a:cs typeface="Helvetica Neue"/>
                <a:sym typeface="Helvetica Neue"/>
              </a:rPr>
              <a:t>Normalized by the inverse document frequency -&gt; weighted features</a:t>
            </a:r>
            <a:endParaRPr sz="1700">
              <a:solidFill>
                <a:srgbClr val="333333"/>
              </a:solidFill>
              <a:highlight>
                <a:srgbClr val="FFFFFF"/>
              </a:highlight>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333333"/>
              </a:buClr>
              <a:buSzPts val="1700"/>
              <a:buFont typeface="Helvetica Neue"/>
              <a:buChar char="●"/>
            </a:pPr>
            <a:r>
              <a:rPr lang="en" sz="1700">
                <a:solidFill>
                  <a:srgbClr val="333333"/>
                </a:solidFill>
                <a:highlight>
                  <a:srgbClr val="FFFFFF"/>
                </a:highlight>
                <a:latin typeface="Helvetica Neue"/>
                <a:ea typeface="Helvetica Neue"/>
                <a:cs typeface="Helvetica Neue"/>
                <a:sym typeface="Helvetica Neue"/>
              </a:rPr>
              <a:t>The term frequency-inverse document frequency (TF-IDF) matrix reflects how important a</a:t>
            </a:r>
            <a:r>
              <a:rPr i="1" lang="en" sz="1700">
                <a:solidFill>
                  <a:srgbClr val="333333"/>
                </a:solidFill>
                <a:highlight>
                  <a:srgbClr val="FFFFFF"/>
                </a:highlight>
                <a:latin typeface="Helvetica Neue"/>
                <a:ea typeface="Helvetica Neue"/>
                <a:cs typeface="Helvetica Neue"/>
                <a:sym typeface="Helvetica Neue"/>
              </a:rPr>
              <a:t> region/peak</a:t>
            </a:r>
            <a:r>
              <a:rPr lang="en" sz="1700">
                <a:solidFill>
                  <a:srgbClr val="333333"/>
                </a:solidFill>
                <a:highlight>
                  <a:srgbClr val="FFFFFF"/>
                </a:highlight>
                <a:latin typeface="Helvetica Neue"/>
                <a:ea typeface="Helvetica Neue"/>
                <a:cs typeface="Helvetica Neue"/>
                <a:sym typeface="Helvetica Neue"/>
              </a:rPr>
              <a:t> is to a</a:t>
            </a:r>
            <a:r>
              <a:rPr i="1" lang="en" sz="1700">
                <a:solidFill>
                  <a:srgbClr val="333333"/>
                </a:solidFill>
                <a:highlight>
                  <a:srgbClr val="FFFFFF"/>
                </a:highlight>
                <a:latin typeface="Helvetica Neue"/>
                <a:ea typeface="Helvetica Neue"/>
                <a:cs typeface="Helvetica Neue"/>
                <a:sym typeface="Helvetica Neue"/>
              </a:rPr>
              <a:t> sample/cell</a:t>
            </a:r>
            <a:endParaRPr i="1" sz="1700">
              <a:solidFill>
                <a:srgbClr val="333333"/>
              </a:solidFill>
              <a:highlight>
                <a:srgbClr val="FFFFFF"/>
              </a:highlight>
              <a:latin typeface="Helvetica Neue"/>
              <a:ea typeface="Helvetica Neue"/>
              <a:cs typeface="Helvetica Neue"/>
              <a:sym typeface="Helvetica Neue"/>
            </a:endParaRPr>
          </a:p>
          <a:p>
            <a:pPr indent="-336550" lvl="0" marL="457200" rtl="0" algn="l">
              <a:lnSpc>
                <a:spcPct val="150000"/>
              </a:lnSpc>
              <a:spcBef>
                <a:spcPts val="0"/>
              </a:spcBef>
              <a:spcAft>
                <a:spcPts val="0"/>
              </a:spcAft>
              <a:buClr>
                <a:schemeClr val="dk1"/>
              </a:buClr>
              <a:buSzPts val="1700"/>
              <a:buChar char="●"/>
            </a:pPr>
            <a:r>
              <a:rPr lang="en" sz="1700">
                <a:solidFill>
                  <a:srgbClr val="333333"/>
                </a:solidFill>
                <a:highlight>
                  <a:schemeClr val="lt1"/>
                </a:highlight>
              </a:rPr>
              <a:t>Low dimensional space -&gt; singular value decomposition (SVD) of the most </a:t>
            </a:r>
            <a:r>
              <a:rPr i="1" lang="en" sz="1700">
                <a:solidFill>
                  <a:srgbClr val="333333"/>
                </a:solidFill>
                <a:highlight>
                  <a:schemeClr val="lt1"/>
                </a:highlight>
              </a:rPr>
              <a:t>valuable</a:t>
            </a:r>
            <a:r>
              <a:rPr lang="en" sz="1700">
                <a:solidFill>
                  <a:srgbClr val="333333"/>
                </a:solidFill>
                <a:highlight>
                  <a:schemeClr val="lt1"/>
                </a:highlight>
              </a:rPr>
              <a:t> information across cells/samples </a:t>
            </a:r>
            <a:endParaRPr sz="1700">
              <a:solidFill>
                <a:srgbClr val="002A40"/>
              </a:solidFill>
              <a:highlight>
                <a:schemeClr val="lt1"/>
              </a:highlight>
              <a:latin typeface="Helvetica Neue"/>
              <a:ea typeface="Helvetica Neue"/>
              <a:cs typeface="Helvetica Neue"/>
              <a:sym typeface="Helvetica Neue"/>
            </a:endParaRPr>
          </a:p>
        </p:txBody>
      </p:sp>
      <p:sp>
        <p:nvSpPr>
          <p:cNvPr id="529" name="Google Shape;529;p74"/>
          <p:cNvSpPr txBox="1"/>
          <p:nvPr/>
        </p:nvSpPr>
        <p:spPr>
          <a:xfrm>
            <a:off x="490350" y="4183650"/>
            <a:ext cx="39612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Helvetica Neue"/>
                <a:ea typeface="Helvetica Neue"/>
                <a:cs typeface="Helvetica Neue"/>
                <a:sym typeface="Helvetica Neue"/>
                <a:hlinkClick r:id="rId3"/>
              </a:rPr>
              <a:t>Excel sheet</a:t>
            </a:r>
            <a:r>
              <a:rPr lang="en">
                <a:latin typeface="Helvetica Neue"/>
                <a:ea typeface="Helvetica Neue"/>
                <a:cs typeface="Helvetica Neue"/>
                <a:sym typeface="Helvetica Neue"/>
              </a:rPr>
              <a:t> illustrating LSI computations</a:t>
            </a:r>
            <a:endParaRPr>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5"/>
          <p:cNvSpPr txBox="1"/>
          <p:nvPr>
            <p:ph type="title"/>
          </p:nvPr>
        </p:nvSpPr>
        <p:spPr>
          <a:xfrm>
            <a:off x="130875" y="5911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LSI to process scATAC-seq data </a:t>
            </a:r>
            <a:endParaRPr/>
          </a:p>
        </p:txBody>
      </p:sp>
      <p:pic>
        <p:nvPicPr>
          <p:cNvPr id="536" name="Google Shape;536;p75"/>
          <p:cNvPicPr preferRelativeResize="0"/>
          <p:nvPr/>
        </p:nvPicPr>
        <p:blipFill>
          <a:blip r:embed="rId3">
            <a:alphaModFix/>
          </a:blip>
          <a:stretch>
            <a:fillRect/>
          </a:stretch>
        </p:blipFill>
        <p:spPr>
          <a:xfrm>
            <a:off x="274350" y="795925"/>
            <a:ext cx="8839202" cy="1665357"/>
          </a:xfrm>
          <a:prstGeom prst="rect">
            <a:avLst/>
          </a:prstGeom>
          <a:noFill/>
          <a:ln>
            <a:noFill/>
          </a:ln>
        </p:spPr>
      </p:pic>
      <p:sp>
        <p:nvSpPr>
          <p:cNvPr id="537" name="Google Shape;537;p75"/>
          <p:cNvSpPr txBox="1"/>
          <p:nvPr/>
        </p:nvSpPr>
        <p:spPr>
          <a:xfrm>
            <a:off x="30450" y="2571750"/>
            <a:ext cx="9083100" cy="18009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rgbClr val="002A40"/>
              </a:buClr>
              <a:buSzPts val="1500"/>
              <a:buFont typeface="Helvetica Neue"/>
              <a:buChar char="●"/>
            </a:pPr>
            <a:r>
              <a:rPr lang="en" sz="1500">
                <a:solidFill>
                  <a:srgbClr val="002A40"/>
                </a:solidFill>
                <a:latin typeface="Helvetica Neue"/>
                <a:ea typeface="Helvetica Neue"/>
                <a:cs typeface="Helvetica Neue"/>
                <a:sym typeface="Helvetica Neue"/>
              </a:rPr>
              <a:t>Identify low specific clusters of cells </a:t>
            </a:r>
            <a:r>
              <a:rPr lang="en" sz="1500">
                <a:solidFill>
                  <a:srgbClr val="002A40"/>
                </a:solidFill>
                <a:latin typeface="Helvetica Neue"/>
                <a:ea typeface="Helvetica Neue"/>
                <a:cs typeface="Helvetica Neue"/>
                <a:sym typeface="Helvetica Neue"/>
              </a:rPr>
              <a:t>(set a low resolution) </a:t>
            </a:r>
            <a:r>
              <a:rPr lang="en" sz="1500">
                <a:solidFill>
                  <a:srgbClr val="002A40"/>
                </a:solidFill>
                <a:latin typeface="Helvetica Neue"/>
                <a:ea typeface="Helvetica Neue"/>
                <a:cs typeface="Helvetica Neue"/>
                <a:sym typeface="Helvetica Neue"/>
              </a:rPr>
              <a:t>based on the most accessible 500bp tiles using TF-IDF normalization and the Seurat clustering approach</a:t>
            </a:r>
            <a:endParaRPr sz="1500">
              <a:solidFill>
                <a:srgbClr val="002A40"/>
              </a:solidFill>
              <a:latin typeface="Helvetica Neue"/>
              <a:ea typeface="Helvetica Neue"/>
              <a:cs typeface="Helvetica Neue"/>
              <a:sym typeface="Helvetica Neue"/>
            </a:endParaRPr>
          </a:p>
          <a:p>
            <a:pPr indent="-323850" lvl="0" marL="457200" rtl="0" algn="l">
              <a:lnSpc>
                <a:spcPct val="150000"/>
              </a:lnSpc>
              <a:spcBef>
                <a:spcPts val="0"/>
              </a:spcBef>
              <a:spcAft>
                <a:spcPts val="0"/>
              </a:spcAft>
              <a:buClr>
                <a:srgbClr val="002A40"/>
              </a:buClr>
              <a:buSzPts val="1500"/>
              <a:buFont typeface="Helvetica Neue"/>
              <a:buChar char="●"/>
            </a:pPr>
            <a:r>
              <a:rPr lang="en" sz="1500">
                <a:solidFill>
                  <a:srgbClr val="002A40"/>
                </a:solidFill>
                <a:latin typeface="Helvetica Neue"/>
                <a:ea typeface="Helvetica Neue"/>
                <a:cs typeface="Helvetica Neue"/>
                <a:sym typeface="Helvetica Neue"/>
              </a:rPr>
              <a:t>Derive the most variables features across clusters based on averaged accessibility within a cluster</a:t>
            </a:r>
            <a:endParaRPr sz="1500">
              <a:solidFill>
                <a:srgbClr val="002A40"/>
              </a:solidFill>
              <a:latin typeface="Helvetica Neue"/>
              <a:ea typeface="Helvetica Neue"/>
              <a:cs typeface="Helvetica Neue"/>
              <a:sym typeface="Helvetica Neue"/>
            </a:endParaRPr>
          </a:p>
          <a:p>
            <a:pPr indent="-323850" lvl="0" marL="457200" rtl="0" algn="l">
              <a:lnSpc>
                <a:spcPct val="150000"/>
              </a:lnSpc>
              <a:spcBef>
                <a:spcPts val="0"/>
              </a:spcBef>
              <a:spcAft>
                <a:spcPts val="0"/>
              </a:spcAft>
              <a:buClr>
                <a:srgbClr val="002A40"/>
              </a:buClr>
              <a:buSzPts val="1500"/>
              <a:buFont typeface="Helvetica Neue"/>
              <a:buChar char="●"/>
            </a:pPr>
            <a:r>
              <a:rPr lang="en" sz="1500">
                <a:solidFill>
                  <a:srgbClr val="002A40"/>
                </a:solidFill>
                <a:latin typeface="Helvetica Neue"/>
                <a:ea typeface="Helvetica Neue"/>
                <a:cs typeface="Helvetica Neue"/>
                <a:sym typeface="Helvetica Neue"/>
              </a:rPr>
              <a:t>Use the most variable feature as in scRNA-seq and iterate N times</a:t>
            </a:r>
            <a:endParaRPr sz="1500">
              <a:solidFill>
                <a:srgbClr val="002A40"/>
              </a:solidFill>
              <a:latin typeface="Helvetica Neue"/>
              <a:ea typeface="Helvetica Neue"/>
              <a:cs typeface="Helvetica Neue"/>
              <a:sym typeface="Helvetica Neue"/>
            </a:endParaRPr>
          </a:p>
          <a:p>
            <a:pPr indent="-323850" lvl="0" marL="457200" rtl="0" algn="l">
              <a:lnSpc>
                <a:spcPct val="150000"/>
              </a:lnSpc>
              <a:spcBef>
                <a:spcPts val="0"/>
              </a:spcBef>
              <a:spcAft>
                <a:spcPts val="0"/>
              </a:spcAft>
              <a:buClr>
                <a:srgbClr val="002A40"/>
              </a:buClr>
              <a:buSzPts val="1500"/>
              <a:buFont typeface="Helvetica Neue"/>
              <a:buChar char="●"/>
            </a:pPr>
            <a:r>
              <a:rPr lang="en" sz="1500">
                <a:solidFill>
                  <a:srgbClr val="002A40"/>
                </a:solidFill>
                <a:latin typeface="Helvetica Neue"/>
                <a:ea typeface="Helvetica Neue"/>
                <a:cs typeface="Helvetica Neue"/>
                <a:sym typeface="Helvetica Neue"/>
              </a:rPr>
              <a:t>Tune the N </a:t>
            </a:r>
            <a:r>
              <a:rPr lang="en" sz="1500">
                <a:solidFill>
                  <a:srgbClr val="002A40"/>
                </a:solidFill>
                <a:latin typeface="Helvetica Neue"/>
                <a:ea typeface="Helvetica Neue"/>
                <a:cs typeface="Helvetica Neue"/>
                <a:sym typeface="Helvetica Neue"/>
              </a:rPr>
              <a:t>iterations</a:t>
            </a:r>
            <a:r>
              <a:rPr lang="en" sz="1500">
                <a:solidFill>
                  <a:srgbClr val="002A40"/>
                </a:solidFill>
                <a:latin typeface="Helvetica Neue"/>
                <a:ea typeface="Helvetica Neue"/>
                <a:cs typeface="Helvetica Neue"/>
                <a:sym typeface="Helvetica Neue"/>
              </a:rPr>
              <a:t> if batch effects are present</a:t>
            </a:r>
            <a:endParaRPr sz="1500">
              <a:solidFill>
                <a:srgbClr val="002A40"/>
              </a:solidFill>
              <a:latin typeface="Helvetica Neue"/>
              <a:ea typeface="Helvetica Neue"/>
              <a:cs typeface="Helvetica Neue"/>
              <a:sym typeface="Helvetica Neue"/>
            </a:endParaRPr>
          </a:p>
        </p:txBody>
      </p:sp>
      <p:sp>
        <p:nvSpPr>
          <p:cNvPr id="538" name="Google Shape;538;p75"/>
          <p:cNvSpPr txBox="1"/>
          <p:nvPr/>
        </p:nvSpPr>
        <p:spPr>
          <a:xfrm>
            <a:off x="639750" y="46509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addIterativeLSI</a:t>
            </a:r>
            <a:r>
              <a:rPr lang="en" sz="1600">
                <a:solidFill>
                  <a:srgbClr val="333333"/>
                </a:solidFill>
                <a:highlight>
                  <a:srgbClr val="F7F7F7"/>
                </a:highlight>
                <a:latin typeface="Courier New"/>
                <a:ea typeface="Courier New"/>
                <a:cs typeface="Courier New"/>
                <a:sym typeface="Courier New"/>
              </a:rPr>
              <a:t>()</a:t>
            </a:r>
            <a:endParaRPr sz="1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type="title"/>
          </p:nvPr>
        </p:nvSpPr>
        <p:spPr>
          <a:xfrm>
            <a:off x="130875" y="59125"/>
            <a:ext cx="91440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Estimated </a:t>
            </a:r>
            <a:r>
              <a:rPr lang="en"/>
              <a:t>LSI approach for large dataset </a:t>
            </a:r>
            <a:endParaRPr/>
          </a:p>
        </p:txBody>
      </p:sp>
      <p:sp>
        <p:nvSpPr>
          <p:cNvPr id="545" name="Google Shape;545;p76"/>
          <p:cNvSpPr txBox="1"/>
          <p:nvPr/>
        </p:nvSpPr>
        <p:spPr>
          <a:xfrm>
            <a:off x="237075" y="1848375"/>
            <a:ext cx="8931600" cy="317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rgbClr val="002A40"/>
                </a:solidFill>
                <a:latin typeface="Helvetica Neue"/>
                <a:ea typeface="Helvetica Neue"/>
                <a:cs typeface="Helvetica Neue"/>
                <a:sym typeface="Helvetica Neue"/>
              </a:rPr>
              <a:t>Similar to Iterative LSI but </a:t>
            </a:r>
            <a:endParaRPr sz="1800">
              <a:solidFill>
                <a:srgbClr val="002A40"/>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latin typeface="Helvetica Neue"/>
                <a:ea typeface="Helvetica Neue"/>
                <a:cs typeface="Helvetica Neue"/>
                <a:sym typeface="Helvetica Neue"/>
              </a:rPr>
              <a:t>Use a subset of cells to define the sub-space</a:t>
            </a:r>
            <a:endParaRPr>
              <a:solidFill>
                <a:srgbClr val="002A40"/>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latin typeface="Helvetica Neue"/>
                <a:ea typeface="Helvetica Neue"/>
                <a:cs typeface="Helvetica Neue"/>
                <a:sym typeface="Helvetica Neue"/>
              </a:rPr>
              <a:t>Normalize the remaining cells and project to the sub-space.</a:t>
            </a:r>
            <a:endParaRPr>
              <a:solidFill>
                <a:srgbClr val="002A40"/>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solidFill>
                <a:srgbClr val="002A40"/>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800">
                <a:solidFill>
                  <a:srgbClr val="002A40"/>
                </a:solidFill>
                <a:latin typeface="Helvetica Neue"/>
                <a:ea typeface="Helvetica Neue"/>
                <a:cs typeface="Helvetica Neue"/>
                <a:sym typeface="Helvetica Neue"/>
              </a:rPr>
              <a:t>For very large datasets</a:t>
            </a:r>
            <a:endParaRPr sz="1800">
              <a:solidFill>
                <a:srgbClr val="002A40"/>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highlight>
                  <a:srgbClr val="FFFFFF"/>
                </a:highlight>
                <a:latin typeface="Helvetica Neue"/>
                <a:ea typeface="Helvetica Neue"/>
                <a:cs typeface="Helvetica Neue"/>
                <a:sym typeface="Helvetica Neue"/>
              </a:rPr>
              <a:t>Speeds up dimensionality reduction </a:t>
            </a:r>
            <a:endParaRPr>
              <a:solidFill>
                <a:srgbClr val="002A40"/>
              </a:solidFill>
              <a:highlight>
                <a:srgbClr val="FFFFFF"/>
              </a:highlight>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highlight>
                  <a:srgbClr val="FFFFFF"/>
                </a:highlight>
                <a:latin typeface="Helvetica Neue"/>
                <a:ea typeface="Helvetica Neue"/>
                <a:cs typeface="Helvetica Neue"/>
                <a:sym typeface="Helvetica Neue"/>
              </a:rPr>
              <a:t>Decrease the granularity of the data</a:t>
            </a:r>
            <a:endParaRPr>
              <a:solidFill>
                <a:srgbClr val="002A40"/>
              </a:solidFill>
              <a:highlight>
                <a:srgbClr val="FFFFFF"/>
              </a:highlight>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highlight>
                  <a:srgbClr val="FFFFFF"/>
                </a:highlight>
                <a:latin typeface="Helvetica Neue"/>
                <a:ea typeface="Helvetica Neue"/>
                <a:cs typeface="Helvetica Neue"/>
                <a:sym typeface="Helvetica Neue"/>
              </a:rPr>
              <a:t>Similar to landmark diffusion maps (LDM) implemented by SnapATAC but required for &gt; 25k cells</a:t>
            </a:r>
            <a:endParaRPr>
              <a:solidFill>
                <a:srgbClr val="002A40"/>
              </a:solidFill>
              <a:highlight>
                <a:srgbClr val="FFFFFF"/>
              </a:highlight>
              <a:latin typeface="Helvetica Neue"/>
              <a:ea typeface="Helvetica Neue"/>
              <a:cs typeface="Helvetica Neue"/>
              <a:sym typeface="Helvetica Neue"/>
            </a:endParaRPr>
          </a:p>
          <a:p>
            <a:pPr indent="-317500" lvl="0" marL="457200" rtl="0" algn="l">
              <a:lnSpc>
                <a:spcPct val="150000"/>
              </a:lnSpc>
              <a:spcBef>
                <a:spcPts val="0"/>
              </a:spcBef>
              <a:spcAft>
                <a:spcPts val="0"/>
              </a:spcAft>
              <a:buClr>
                <a:srgbClr val="002A40"/>
              </a:buClr>
              <a:buSzPts val="1400"/>
              <a:buFont typeface="Helvetica Neue"/>
              <a:buChar char="●"/>
            </a:pPr>
            <a:r>
              <a:rPr lang="en">
                <a:solidFill>
                  <a:srgbClr val="002A40"/>
                </a:solidFill>
                <a:highlight>
                  <a:srgbClr val="FFFFFF"/>
                </a:highlight>
                <a:latin typeface="Helvetica Neue"/>
                <a:ea typeface="Helvetica Neue"/>
                <a:cs typeface="Helvetica Neue"/>
                <a:sym typeface="Helvetica Neue"/>
              </a:rPr>
              <a:t>ArchR required for &gt;200k cells otherwise Iterative LSI  is good</a:t>
            </a:r>
            <a:endParaRPr>
              <a:solidFill>
                <a:srgbClr val="002A40"/>
              </a:solidFill>
              <a:highlight>
                <a:srgbClr val="FFFFFF"/>
              </a:highlight>
              <a:latin typeface="Helvetica Neue"/>
              <a:ea typeface="Helvetica Neue"/>
              <a:cs typeface="Helvetica Neue"/>
              <a:sym typeface="Helvetica Neue"/>
            </a:endParaRPr>
          </a:p>
        </p:txBody>
      </p:sp>
      <p:pic>
        <p:nvPicPr>
          <p:cNvPr id="546" name="Google Shape;546;p76"/>
          <p:cNvPicPr preferRelativeResize="0"/>
          <p:nvPr/>
        </p:nvPicPr>
        <p:blipFill>
          <a:blip r:embed="rId3">
            <a:alphaModFix/>
          </a:blip>
          <a:stretch>
            <a:fillRect/>
          </a:stretch>
        </p:blipFill>
        <p:spPr>
          <a:xfrm>
            <a:off x="744000" y="505323"/>
            <a:ext cx="7114603" cy="142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2"/>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Workshop</a:t>
            </a:r>
            <a:r>
              <a:rPr lang="en" sz="3700"/>
              <a:t> organization</a:t>
            </a:r>
            <a:endParaRPr sz="3700"/>
          </a:p>
        </p:txBody>
      </p:sp>
      <p:sp>
        <p:nvSpPr>
          <p:cNvPr id="133" name="Google Shape;133;p32"/>
          <p:cNvSpPr txBox="1"/>
          <p:nvPr/>
        </p:nvSpPr>
        <p:spPr>
          <a:xfrm>
            <a:off x="30000" y="626975"/>
            <a:ext cx="9084000" cy="3900900"/>
          </a:xfrm>
          <a:prstGeom prst="rect">
            <a:avLst/>
          </a:prstGeom>
          <a:noFill/>
          <a:ln>
            <a:noFill/>
          </a:ln>
        </p:spPr>
        <p:txBody>
          <a:bodyPr anchorCtr="0" anchor="t" bIns="91425" lIns="91425" spcFirstLastPara="1" rIns="91425" wrap="square" tIns="91425">
            <a:spAutoFit/>
          </a:bodyPr>
          <a:lstStyle/>
          <a:p>
            <a:pPr indent="-412750" lvl="0" marL="457200" rtl="0" algn="l">
              <a:lnSpc>
                <a:spcPct val="90000"/>
              </a:lnSpc>
              <a:spcBef>
                <a:spcPts val="0"/>
              </a:spcBef>
              <a:spcAft>
                <a:spcPts val="0"/>
              </a:spcAft>
              <a:buClr>
                <a:schemeClr val="dk2"/>
              </a:buClr>
              <a:buSzPts val="1540"/>
              <a:buChar char="●"/>
            </a:pPr>
            <a:r>
              <a:rPr b="1" lang="en" sz="2100" u="sng">
                <a:solidFill>
                  <a:schemeClr val="dk2"/>
                </a:solidFill>
              </a:rPr>
              <a:t>Session 1</a:t>
            </a:r>
            <a:r>
              <a:rPr b="1" lang="en" sz="2100">
                <a:solidFill>
                  <a:schemeClr val="dk2"/>
                </a:solidFill>
              </a:rPr>
              <a:t> (Thursday, 9am-12pm)</a:t>
            </a:r>
            <a:r>
              <a:rPr lang="en" sz="2100">
                <a:solidFill>
                  <a:schemeClr val="dk2"/>
                </a:solidFill>
              </a:rPr>
              <a:t> </a:t>
            </a:r>
            <a:endParaRPr sz="2100">
              <a:solidFill>
                <a:schemeClr val="dk2"/>
              </a:solidFill>
            </a:endParaRPr>
          </a:p>
          <a:p>
            <a:pPr indent="0" lvl="0" marL="457200" rtl="0" algn="l">
              <a:lnSpc>
                <a:spcPct val="90000"/>
              </a:lnSpc>
              <a:spcBef>
                <a:spcPts val="0"/>
              </a:spcBef>
              <a:spcAft>
                <a:spcPts val="0"/>
              </a:spcAft>
              <a:buNone/>
            </a:pPr>
            <a:r>
              <a:t/>
            </a:r>
            <a:endParaRPr sz="6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Cell regulome and ATAC-seq</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Technology</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From sequencer to fragments file</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Pre-processing and QC</a:t>
            </a:r>
            <a:endParaRPr sz="1800">
              <a:solidFill>
                <a:schemeClr val="dk2"/>
              </a:solidFill>
            </a:endParaRPr>
          </a:p>
          <a:p>
            <a:pPr indent="-342900" lvl="1" marL="914400" rtl="0" algn="l">
              <a:lnSpc>
                <a:spcPct val="90000"/>
              </a:lnSpc>
              <a:spcBef>
                <a:spcPts val="0"/>
              </a:spcBef>
              <a:spcAft>
                <a:spcPts val="0"/>
              </a:spcAft>
              <a:buClr>
                <a:srgbClr val="999999"/>
              </a:buClr>
              <a:buSzPts val="1800"/>
              <a:buChar char="○"/>
            </a:pPr>
            <a:r>
              <a:rPr lang="en" sz="1800">
                <a:solidFill>
                  <a:srgbClr val="999999"/>
                </a:solidFill>
              </a:rPr>
              <a:t>Break</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Normalization, Dimensionality reduction, embedding</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Clustering and cell type annotation based on f</a:t>
            </a:r>
            <a:r>
              <a:rPr lang="en" sz="1800">
                <a:solidFill>
                  <a:schemeClr val="dk2"/>
                </a:solidFill>
              </a:rPr>
              <a:t>eature markers</a:t>
            </a:r>
            <a:endParaRPr sz="1800">
              <a:solidFill>
                <a:schemeClr val="dk2"/>
              </a:solidFill>
            </a:endParaRPr>
          </a:p>
          <a:p>
            <a:pPr indent="-342900" lvl="1" marL="914400" rtl="0" algn="l">
              <a:lnSpc>
                <a:spcPct val="90000"/>
              </a:lnSpc>
              <a:spcBef>
                <a:spcPts val="0"/>
              </a:spcBef>
              <a:spcAft>
                <a:spcPts val="0"/>
              </a:spcAft>
              <a:buClr>
                <a:srgbClr val="999999"/>
              </a:buClr>
              <a:buSzPts val="1800"/>
              <a:buChar char="○"/>
            </a:pPr>
            <a:r>
              <a:rPr lang="en" sz="1800">
                <a:solidFill>
                  <a:srgbClr val="999999"/>
                </a:solidFill>
              </a:rPr>
              <a:t>Break</a:t>
            </a:r>
            <a:endParaRPr sz="18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Advance analysis: Calling Peaks and Motif enrichment</a:t>
            </a:r>
            <a:endParaRPr sz="1800">
              <a:solidFill>
                <a:schemeClr val="dk2"/>
              </a:solidFill>
            </a:endParaRPr>
          </a:p>
          <a:p>
            <a:pPr indent="0" lvl="0" marL="457200" rtl="0" algn="l">
              <a:lnSpc>
                <a:spcPct val="90000"/>
              </a:lnSpc>
              <a:spcBef>
                <a:spcPts val="0"/>
              </a:spcBef>
              <a:spcAft>
                <a:spcPts val="0"/>
              </a:spcAft>
              <a:buNone/>
            </a:pPr>
            <a:r>
              <a:t/>
            </a:r>
            <a:endParaRPr sz="700">
              <a:solidFill>
                <a:schemeClr val="dk2"/>
              </a:solidFill>
            </a:endParaRPr>
          </a:p>
          <a:p>
            <a:pPr indent="-361950" lvl="0" marL="457200" rtl="0" algn="l">
              <a:lnSpc>
                <a:spcPct val="90000"/>
              </a:lnSpc>
              <a:spcBef>
                <a:spcPts val="1000"/>
              </a:spcBef>
              <a:spcAft>
                <a:spcPts val="0"/>
              </a:spcAft>
              <a:buClr>
                <a:schemeClr val="dk2"/>
              </a:buClr>
              <a:buSzPts val="2100"/>
              <a:buChar char="●"/>
            </a:pPr>
            <a:r>
              <a:rPr b="1" lang="en" sz="2100" u="sng">
                <a:solidFill>
                  <a:schemeClr val="dk2"/>
                </a:solidFill>
              </a:rPr>
              <a:t>Session 2</a:t>
            </a:r>
            <a:r>
              <a:rPr b="1" lang="en" sz="2100">
                <a:solidFill>
                  <a:schemeClr val="dk2"/>
                </a:solidFill>
              </a:rPr>
              <a:t> (Friday, </a:t>
            </a:r>
            <a:r>
              <a:rPr b="1" lang="en" sz="2100">
                <a:solidFill>
                  <a:schemeClr val="dk2"/>
                </a:solidFill>
              </a:rPr>
              <a:t>9am-12pm</a:t>
            </a:r>
            <a:r>
              <a:rPr b="1" lang="en" sz="2100">
                <a:solidFill>
                  <a:schemeClr val="dk2"/>
                </a:solidFill>
              </a:rPr>
              <a:t>)</a:t>
            </a:r>
            <a:endParaRPr b="1" sz="2100">
              <a:solidFill>
                <a:schemeClr val="dk2"/>
              </a:solidFill>
            </a:endParaRPr>
          </a:p>
          <a:p>
            <a:pPr indent="0" lvl="0" marL="0" rtl="0" algn="l">
              <a:lnSpc>
                <a:spcPct val="90000"/>
              </a:lnSpc>
              <a:spcBef>
                <a:spcPts val="0"/>
              </a:spcBef>
              <a:spcAft>
                <a:spcPts val="0"/>
              </a:spcAft>
              <a:buNone/>
            </a:pPr>
            <a:r>
              <a:t/>
            </a:r>
            <a:endParaRPr sz="600">
              <a:solidFill>
                <a:schemeClr val="dk2"/>
              </a:solidFill>
            </a:endParaRPr>
          </a:p>
          <a:p>
            <a:pPr indent="-342900" lvl="0" marL="457200" rtl="0" algn="l">
              <a:lnSpc>
                <a:spcPct val="90000"/>
              </a:lnSpc>
              <a:spcBef>
                <a:spcPts val="0"/>
              </a:spcBef>
              <a:spcAft>
                <a:spcPts val="0"/>
              </a:spcAft>
              <a:buClr>
                <a:schemeClr val="dk2"/>
              </a:buClr>
              <a:buSzPts val="1800"/>
              <a:buAutoNum type="arabicPeriod"/>
            </a:pPr>
            <a:r>
              <a:rPr lang="en" sz="1800">
                <a:solidFill>
                  <a:schemeClr val="dk2"/>
                </a:solidFill>
              </a:rPr>
              <a:t>Intro to ArchR </a:t>
            </a:r>
            <a:endParaRPr sz="1800">
              <a:solidFill>
                <a:schemeClr val="dk2"/>
              </a:solidFill>
            </a:endParaRPr>
          </a:p>
          <a:p>
            <a:pPr indent="-342900" lvl="1" marL="914400" rtl="0" algn="l">
              <a:lnSpc>
                <a:spcPct val="90000"/>
              </a:lnSpc>
              <a:spcBef>
                <a:spcPts val="0"/>
              </a:spcBef>
              <a:spcAft>
                <a:spcPts val="0"/>
              </a:spcAft>
              <a:buClr>
                <a:srgbClr val="999999"/>
              </a:buClr>
              <a:buSzPts val="1800"/>
              <a:buChar char="○"/>
            </a:pPr>
            <a:r>
              <a:rPr lang="en" sz="1800">
                <a:solidFill>
                  <a:srgbClr val="999999"/>
                </a:solidFill>
              </a:rPr>
              <a:t>Demo</a:t>
            </a:r>
            <a:endParaRPr sz="1800">
              <a:solidFill>
                <a:srgbClr val="999999"/>
              </a:solidFill>
            </a:endParaRPr>
          </a:p>
        </p:txBody>
      </p:sp>
      <p:sp>
        <p:nvSpPr>
          <p:cNvPr id="134" name="Google Shape;134;p32"/>
          <p:cNvSpPr txBox="1"/>
          <p:nvPr/>
        </p:nvSpPr>
        <p:spPr>
          <a:xfrm>
            <a:off x="30000" y="4435500"/>
            <a:ext cx="9084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2B42"/>
                </a:solidFill>
              </a:rPr>
              <a:t>scATAC-seq and scRNA-seq Data Integration </a:t>
            </a:r>
            <a:r>
              <a:rPr lang="en" sz="1700">
                <a:solidFill>
                  <a:srgbClr val="002B42"/>
                </a:solidFill>
              </a:rPr>
              <a:t>workshop - April 24 at 1pm  </a:t>
            </a:r>
            <a:endParaRPr sz="1700">
              <a:solidFill>
                <a:srgbClr val="002B42"/>
              </a:solidFill>
            </a:endParaRPr>
          </a:p>
          <a:p>
            <a:pPr indent="0" lvl="0" marL="0" rtl="0" algn="l">
              <a:spcBef>
                <a:spcPts val="0"/>
              </a:spcBef>
              <a:spcAft>
                <a:spcPts val="0"/>
              </a:spcAft>
              <a:buNone/>
            </a:pPr>
            <a:r>
              <a:rPr lang="en" sz="1700">
                <a:solidFill>
                  <a:srgbClr val="002B42"/>
                </a:solidFill>
              </a:rPr>
              <a:t>Register </a:t>
            </a:r>
            <a:r>
              <a:rPr lang="en" sz="1700" u="sng">
                <a:solidFill>
                  <a:schemeClr val="hlink"/>
                </a:solidFill>
                <a:hlinkClick r:id="rId3"/>
              </a:rPr>
              <a:t>here</a:t>
            </a:r>
            <a:endParaRPr sz="1700">
              <a:solidFill>
                <a:srgbClr val="002B4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7"/>
          <p:cNvSpPr txBox="1"/>
          <p:nvPr>
            <p:ph type="title"/>
          </p:nvPr>
        </p:nvSpPr>
        <p:spPr>
          <a:xfrm>
            <a:off x="130875" y="5911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Spectral embedding</a:t>
            </a:r>
            <a:endParaRPr/>
          </a:p>
        </p:txBody>
      </p:sp>
      <p:sp>
        <p:nvSpPr>
          <p:cNvPr id="553" name="Google Shape;553;p77"/>
          <p:cNvSpPr txBox="1"/>
          <p:nvPr/>
        </p:nvSpPr>
        <p:spPr>
          <a:xfrm>
            <a:off x="130875" y="459625"/>
            <a:ext cx="89580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Char char="●"/>
            </a:pPr>
            <a:r>
              <a:rPr lang="en" sz="1700">
                <a:solidFill>
                  <a:srgbClr val="002A40"/>
                </a:solidFill>
                <a:latin typeface="Helvetica Neue"/>
                <a:ea typeface="Helvetica Neue"/>
                <a:cs typeface="Helvetica Neue"/>
                <a:sym typeface="Helvetica Neue"/>
              </a:rPr>
              <a:t>Cells are considered nodes in a graph</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Edges between cells reflect cells that are immediately to each other</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Spectral embedding is a partitioning technique of the resulting graph using the eigenvalue decomposition of the Graph Laplacian </a:t>
            </a:r>
            <a:endParaRPr sz="1700">
              <a:solidFill>
                <a:srgbClr val="002A40"/>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002A40"/>
              </a:buClr>
              <a:buSzPts val="1700"/>
              <a:buFont typeface="Helvetica Neue"/>
              <a:buChar char="●"/>
            </a:pPr>
            <a:r>
              <a:rPr lang="en" sz="1700">
                <a:solidFill>
                  <a:srgbClr val="002A40"/>
                </a:solidFill>
                <a:latin typeface="Helvetica Neue"/>
                <a:ea typeface="Helvetica Neue"/>
                <a:cs typeface="Helvetica Neue"/>
                <a:sym typeface="Helvetica Neue"/>
              </a:rPr>
              <a:t>The embedding has been used for clustering</a:t>
            </a:r>
            <a:endParaRPr sz="1700">
              <a:solidFill>
                <a:srgbClr val="002A40"/>
              </a:solidFill>
              <a:latin typeface="Helvetica Neue"/>
              <a:ea typeface="Helvetica Neue"/>
              <a:cs typeface="Helvetica Neue"/>
              <a:sym typeface="Helvetica Neue"/>
            </a:endParaRPr>
          </a:p>
        </p:txBody>
      </p:sp>
      <p:pic>
        <p:nvPicPr>
          <p:cNvPr id="554" name="Google Shape;554;p77"/>
          <p:cNvPicPr preferRelativeResize="0"/>
          <p:nvPr/>
        </p:nvPicPr>
        <p:blipFill>
          <a:blip r:embed="rId3">
            <a:alphaModFix/>
          </a:blip>
          <a:stretch>
            <a:fillRect/>
          </a:stretch>
        </p:blipFill>
        <p:spPr>
          <a:xfrm>
            <a:off x="130875" y="2929575"/>
            <a:ext cx="3830401" cy="1811325"/>
          </a:xfrm>
          <a:prstGeom prst="rect">
            <a:avLst/>
          </a:prstGeom>
          <a:noFill/>
          <a:ln>
            <a:noFill/>
          </a:ln>
        </p:spPr>
      </p:pic>
      <p:pic>
        <p:nvPicPr>
          <p:cNvPr id="555" name="Google Shape;555;p77"/>
          <p:cNvPicPr preferRelativeResize="0"/>
          <p:nvPr/>
        </p:nvPicPr>
        <p:blipFill>
          <a:blip r:embed="rId4">
            <a:alphaModFix/>
          </a:blip>
          <a:stretch>
            <a:fillRect/>
          </a:stretch>
        </p:blipFill>
        <p:spPr>
          <a:xfrm>
            <a:off x="4697050" y="2961775"/>
            <a:ext cx="3763945" cy="1811325"/>
          </a:xfrm>
          <a:prstGeom prst="rect">
            <a:avLst/>
          </a:prstGeom>
          <a:noFill/>
          <a:ln>
            <a:noFill/>
          </a:ln>
        </p:spPr>
      </p:pic>
      <p:sp>
        <p:nvSpPr>
          <p:cNvPr id="556" name="Google Shape;556;p77"/>
          <p:cNvSpPr txBox="1"/>
          <p:nvPr/>
        </p:nvSpPr>
        <p:spPr>
          <a:xfrm>
            <a:off x="254725" y="2448150"/>
            <a:ext cx="28512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rgbClr val="002B42"/>
                </a:solidFill>
                <a:latin typeface="Helvetica Neue"/>
                <a:ea typeface="Helvetica Neue"/>
                <a:cs typeface="Helvetica Neue"/>
                <a:sym typeface="Helvetica Neue"/>
              </a:rPr>
              <a:t>K-Means clustering</a:t>
            </a:r>
            <a:endParaRPr sz="2100" u="sng">
              <a:solidFill>
                <a:srgbClr val="002B42"/>
              </a:solidFill>
              <a:latin typeface="Helvetica Neue"/>
              <a:ea typeface="Helvetica Neue"/>
              <a:cs typeface="Helvetica Neue"/>
              <a:sym typeface="Helvetica Neue"/>
            </a:endParaRPr>
          </a:p>
        </p:txBody>
      </p:sp>
      <p:sp>
        <p:nvSpPr>
          <p:cNvPr id="557" name="Google Shape;557;p77"/>
          <p:cNvSpPr txBox="1"/>
          <p:nvPr/>
        </p:nvSpPr>
        <p:spPr>
          <a:xfrm>
            <a:off x="4844000" y="2487775"/>
            <a:ext cx="28512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rgbClr val="002B42"/>
                </a:solidFill>
                <a:latin typeface="Helvetica Neue"/>
                <a:ea typeface="Helvetica Neue"/>
                <a:cs typeface="Helvetica Neue"/>
                <a:sym typeface="Helvetica Neue"/>
              </a:rPr>
              <a:t>Spectral</a:t>
            </a:r>
            <a:r>
              <a:rPr lang="en" sz="2100" u="sng">
                <a:solidFill>
                  <a:srgbClr val="002B42"/>
                </a:solidFill>
                <a:latin typeface="Helvetica Neue"/>
                <a:ea typeface="Helvetica Neue"/>
                <a:cs typeface="Helvetica Neue"/>
                <a:sym typeface="Helvetica Neue"/>
              </a:rPr>
              <a:t> clustering</a:t>
            </a:r>
            <a:endParaRPr sz="2100" u="sng">
              <a:solidFill>
                <a:srgbClr val="002B42"/>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8"/>
          <p:cNvSpPr txBox="1"/>
          <p:nvPr>
            <p:ph type="title"/>
          </p:nvPr>
        </p:nvSpPr>
        <p:spPr>
          <a:xfrm>
            <a:off x="387750" y="462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SnapATAC2 spectral embedding approach</a:t>
            </a:r>
            <a:endParaRPr/>
          </a:p>
        </p:txBody>
      </p:sp>
      <p:sp>
        <p:nvSpPr>
          <p:cNvPr id="563" name="Google Shape;563;p78"/>
          <p:cNvSpPr txBox="1"/>
          <p:nvPr/>
        </p:nvSpPr>
        <p:spPr>
          <a:xfrm>
            <a:off x="255900" y="3245350"/>
            <a:ext cx="8780700" cy="15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G</a:t>
            </a:r>
            <a:r>
              <a:rPr lang="en" sz="1500">
                <a:solidFill>
                  <a:schemeClr val="dk1"/>
                </a:solidFill>
              </a:rPr>
              <a:t>raph-based spectral embedding leverages </a:t>
            </a:r>
            <a:r>
              <a:rPr lang="en" sz="1500">
                <a:solidFill>
                  <a:srgbClr val="222222"/>
                </a:solidFill>
                <a:highlight>
                  <a:srgbClr val="FFFFFF"/>
                </a:highlight>
              </a:rPr>
              <a:t>eigenvalues and eigenvectors of the pairwise cell similarity matrix to perform dimensionality reduction - &gt; time consuming</a:t>
            </a:r>
            <a:endParaRPr sz="1500">
              <a:solidFill>
                <a:srgbClr val="222222"/>
              </a:solidFill>
              <a:highlight>
                <a:srgbClr val="FFFFFF"/>
              </a:highlight>
            </a:endParaRPr>
          </a:p>
          <a:p>
            <a:pPr indent="0" lvl="0" marL="0" rtl="0" algn="l">
              <a:spcBef>
                <a:spcPts val="0"/>
              </a:spcBef>
              <a:spcAft>
                <a:spcPts val="0"/>
              </a:spcAft>
              <a:buNone/>
            </a:pPr>
            <a:r>
              <a:t/>
            </a:r>
            <a:endParaRPr sz="1500">
              <a:solidFill>
                <a:srgbClr val="222222"/>
              </a:solidFill>
              <a:highlight>
                <a:srgbClr val="FFFFFF"/>
              </a:highlight>
            </a:endParaRPr>
          </a:p>
          <a:p>
            <a:pPr indent="0" lvl="0" marL="0" rtl="0" algn="l">
              <a:spcBef>
                <a:spcPts val="0"/>
              </a:spcBef>
              <a:spcAft>
                <a:spcPts val="0"/>
              </a:spcAft>
              <a:buNone/>
            </a:pPr>
            <a:r>
              <a:rPr lang="en" sz="1500">
                <a:solidFill>
                  <a:srgbClr val="222222"/>
                </a:solidFill>
                <a:highlight>
                  <a:srgbClr val="FFFFFF"/>
                </a:highlight>
              </a:rPr>
              <a:t>Matrix-free spectral embedding -&gt;  computes eigenvectors using the Lanczos algorithm  wo constructing a full similarity matrix</a:t>
            </a:r>
            <a:endParaRPr sz="150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latin typeface="Times New Roman"/>
              <a:ea typeface="Times New Roman"/>
              <a:cs typeface="Times New Roman"/>
              <a:sym typeface="Times New Roman"/>
            </a:endParaRPr>
          </a:p>
        </p:txBody>
      </p:sp>
      <p:pic>
        <p:nvPicPr>
          <p:cNvPr id="564" name="Google Shape;564;p78"/>
          <p:cNvPicPr preferRelativeResize="0"/>
          <p:nvPr/>
        </p:nvPicPr>
        <p:blipFill rotWithShape="1">
          <a:blip r:embed="rId3">
            <a:alphaModFix/>
          </a:blip>
          <a:srcRect b="0" l="4251" r="0" t="7535"/>
          <a:stretch/>
        </p:blipFill>
        <p:spPr>
          <a:xfrm>
            <a:off x="572750" y="935475"/>
            <a:ext cx="8463775" cy="1636275"/>
          </a:xfrm>
          <a:prstGeom prst="rect">
            <a:avLst/>
          </a:prstGeom>
          <a:noFill/>
          <a:ln>
            <a:noFill/>
          </a:ln>
        </p:spPr>
      </p:pic>
      <p:sp>
        <p:nvSpPr>
          <p:cNvPr id="565" name="Google Shape;565;p78"/>
          <p:cNvSpPr txBox="1"/>
          <p:nvPr/>
        </p:nvSpPr>
        <p:spPr>
          <a:xfrm>
            <a:off x="1257300" y="4658200"/>
            <a:ext cx="7886700" cy="392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50" u="sng">
                <a:solidFill>
                  <a:schemeClr val="hlink"/>
                </a:solidFill>
                <a:highlight>
                  <a:srgbClr val="FFFFFF"/>
                </a:highlight>
                <a:hlinkClick r:id="rId4"/>
              </a:rPr>
              <a:t>A fast, scalable and versatile tool for analysis of single-cell omics data, Nature Methods 2024</a:t>
            </a:r>
            <a:endParaRPr/>
          </a:p>
        </p:txBody>
      </p:sp>
      <p:sp>
        <p:nvSpPr>
          <p:cNvPr id="566" name="Google Shape;566;p78"/>
          <p:cNvSpPr txBox="1"/>
          <p:nvPr/>
        </p:nvSpPr>
        <p:spPr>
          <a:xfrm>
            <a:off x="797375" y="2490250"/>
            <a:ext cx="3021000" cy="7389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t>feature scaling with inverse term frequency (</a:t>
            </a:r>
            <a:r>
              <a:rPr i="1" lang="en" sz="1200"/>
              <a:t>Downweights features that are accessible in all cells</a:t>
            </a:r>
            <a:r>
              <a:rPr lang="en" sz="1200"/>
              <a:t>)</a:t>
            </a:r>
            <a:endParaRPr sz="1200"/>
          </a:p>
        </p:txBody>
      </p:sp>
      <p:sp>
        <p:nvSpPr>
          <p:cNvPr id="567" name="Google Shape;567;p78"/>
          <p:cNvSpPr txBox="1"/>
          <p:nvPr/>
        </p:nvSpPr>
        <p:spPr>
          <a:xfrm>
            <a:off x="4057438" y="2490250"/>
            <a:ext cx="1560900" cy="5541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row-wise L2  norm normalization</a:t>
            </a:r>
            <a:endParaRPr sz="1200"/>
          </a:p>
        </p:txBody>
      </p:sp>
      <p:sp>
        <p:nvSpPr>
          <p:cNvPr id="568" name="Google Shape;568;p78"/>
          <p:cNvSpPr txBox="1"/>
          <p:nvPr/>
        </p:nvSpPr>
        <p:spPr>
          <a:xfrm>
            <a:off x="0" y="651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9" name="Google Shape;569;p78"/>
          <p:cNvSpPr txBox="1"/>
          <p:nvPr/>
        </p:nvSpPr>
        <p:spPr>
          <a:xfrm>
            <a:off x="5766549" y="2490250"/>
            <a:ext cx="3377400" cy="5541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Identification of eigenvectors of Graph Laplacian created using normalized matrix X</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9"/>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3</a:t>
            </a:r>
            <a:endParaRPr/>
          </a:p>
        </p:txBody>
      </p:sp>
      <p:sp>
        <p:nvSpPr>
          <p:cNvPr id="575" name="Google Shape;575;p79"/>
          <p:cNvSpPr txBox="1"/>
          <p:nvPr/>
        </p:nvSpPr>
        <p:spPr>
          <a:xfrm>
            <a:off x="255900" y="1100350"/>
            <a:ext cx="8150400" cy="2415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Which dimensionality reduction method is able to preserve the </a:t>
            </a:r>
            <a:r>
              <a:rPr b="1" lang="en" sz="2300">
                <a:solidFill>
                  <a:srgbClr val="002B42"/>
                </a:solidFill>
                <a:latin typeface="Helvetica Neue"/>
                <a:ea typeface="Helvetica Neue"/>
                <a:cs typeface="Helvetica Neue"/>
                <a:sym typeface="Helvetica Neue"/>
              </a:rPr>
              <a:t>local structure of cells (neighborhood)</a:t>
            </a:r>
            <a:r>
              <a:rPr lang="en" sz="2300">
                <a:solidFill>
                  <a:srgbClr val="002B42"/>
                </a:solidFill>
                <a:latin typeface="Helvetica Neue"/>
                <a:ea typeface="Helvetica Neue"/>
                <a:cs typeface="Helvetica Neue"/>
                <a:sym typeface="Helvetica Neue"/>
              </a:rPr>
              <a:t> in the low dimensional space?</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PCA</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UMAP</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Both</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0"/>
          <p:cNvSpPr txBox="1"/>
          <p:nvPr/>
        </p:nvSpPr>
        <p:spPr>
          <a:xfrm>
            <a:off x="0" y="0"/>
            <a:ext cx="87936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00D8EA"/>
                </a:solidFill>
                <a:latin typeface="Helvetica Neue"/>
                <a:ea typeface="Helvetica Neue"/>
                <a:cs typeface="Helvetica Neue"/>
                <a:sym typeface="Helvetica Neue"/>
              </a:rPr>
              <a:t>Embeddings</a:t>
            </a:r>
            <a:r>
              <a:rPr b="1" lang="en" sz="3300">
                <a:solidFill>
                  <a:srgbClr val="00D8EA"/>
                </a:solidFill>
                <a:latin typeface="Helvetica Neue"/>
                <a:ea typeface="Helvetica Neue"/>
                <a:cs typeface="Helvetica Neue"/>
                <a:sym typeface="Helvetica Neue"/>
              </a:rPr>
              <a:t> methods for visualization: </a:t>
            </a:r>
            <a:r>
              <a:rPr b="1" lang="en" sz="3300">
                <a:solidFill>
                  <a:srgbClr val="00D8EA"/>
                </a:solidFill>
                <a:latin typeface="Helvetica Neue"/>
                <a:ea typeface="Helvetica Neue"/>
                <a:cs typeface="Helvetica Neue"/>
                <a:sym typeface="Helvetica Neue"/>
              </a:rPr>
              <a:t>UMAP or t-SNE </a:t>
            </a:r>
            <a:endParaRPr b="1" sz="3300">
              <a:solidFill>
                <a:srgbClr val="00D8EA"/>
              </a:solidFill>
              <a:latin typeface="Helvetica Neue"/>
              <a:ea typeface="Helvetica Neue"/>
              <a:cs typeface="Helvetica Neue"/>
              <a:sym typeface="Helvetica Neue"/>
            </a:endParaRPr>
          </a:p>
        </p:txBody>
      </p:sp>
      <p:sp>
        <p:nvSpPr>
          <p:cNvPr id="582" name="Google Shape;582;p80"/>
          <p:cNvSpPr txBox="1"/>
          <p:nvPr/>
        </p:nvSpPr>
        <p:spPr>
          <a:xfrm>
            <a:off x="375075" y="1175100"/>
            <a:ext cx="4861200" cy="3756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002A40"/>
              </a:buClr>
              <a:buSzPts val="1700"/>
              <a:buChar char="-"/>
            </a:pPr>
            <a:r>
              <a:rPr lang="en" sz="1700">
                <a:solidFill>
                  <a:srgbClr val="002A40"/>
                </a:solidFill>
                <a:highlight>
                  <a:schemeClr val="lt1"/>
                </a:highlight>
                <a:latin typeface="Helvetica Neue"/>
                <a:ea typeface="Helvetica Neue"/>
                <a:cs typeface="Helvetica Neue"/>
                <a:sym typeface="Helvetica Neue"/>
              </a:rPr>
              <a:t>Visualize in low dimensional space preserving the l</a:t>
            </a:r>
            <a:r>
              <a:rPr lang="en" sz="1700">
                <a:solidFill>
                  <a:srgbClr val="002A40"/>
                </a:solidFill>
                <a:highlight>
                  <a:schemeClr val="lt1"/>
                </a:highlight>
                <a:latin typeface="Helvetica Neue"/>
                <a:ea typeface="Helvetica Neue"/>
                <a:cs typeface="Helvetica Neue"/>
                <a:sym typeface="Helvetica Neue"/>
              </a:rPr>
              <a:t>ocal vs global structure (i.e distance) as much as possible.</a:t>
            </a:r>
            <a:endParaRPr sz="1700">
              <a:solidFill>
                <a:srgbClr val="002A40"/>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700">
              <a:solidFill>
                <a:srgbClr val="002A40"/>
              </a:solidFill>
              <a:highlight>
                <a:schemeClr val="lt1"/>
              </a:highlight>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002A40"/>
              </a:buClr>
              <a:buSzPts val="1700"/>
              <a:buFont typeface="Helvetica Neue"/>
              <a:buChar char="-"/>
            </a:pPr>
            <a:r>
              <a:rPr lang="en" sz="1700">
                <a:solidFill>
                  <a:srgbClr val="002A40"/>
                </a:solidFill>
                <a:highlight>
                  <a:schemeClr val="lt1"/>
                </a:highlight>
                <a:latin typeface="Helvetica Neue"/>
                <a:ea typeface="Helvetica Neue"/>
                <a:cs typeface="Helvetica Neue"/>
                <a:sym typeface="Helvetica Neue"/>
              </a:rPr>
              <a:t>Linear (PCA, MDS) - Euclidean distance</a:t>
            </a:r>
            <a:endParaRPr sz="1700">
              <a:solidFill>
                <a:srgbClr val="002A40"/>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700">
              <a:solidFill>
                <a:srgbClr val="002A40"/>
              </a:solidFill>
              <a:highlight>
                <a:schemeClr val="lt1"/>
              </a:highlight>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002A40"/>
              </a:buClr>
              <a:buSzPts val="1700"/>
              <a:buFont typeface="Helvetica Neue"/>
              <a:buChar char="-"/>
            </a:pPr>
            <a:r>
              <a:rPr lang="en" sz="1700">
                <a:solidFill>
                  <a:srgbClr val="002A40"/>
                </a:solidFill>
                <a:highlight>
                  <a:schemeClr val="lt1"/>
                </a:highlight>
                <a:latin typeface="Helvetica Neue"/>
                <a:ea typeface="Helvetica Neue"/>
                <a:cs typeface="Helvetica Neue"/>
                <a:sym typeface="Helvetica Neue"/>
              </a:rPr>
              <a:t>Non linear combinations methods: </a:t>
            </a:r>
            <a:r>
              <a:rPr lang="en" sz="1700">
                <a:solidFill>
                  <a:srgbClr val="002A40"/>
                </a:solidFill>
                <a:highlight>
                  <a:schemeClr val="lt1"/>
                </a:highlight>
                <a:latin typeface="Helvetica Neue"/>
                <a:ea typeface="Helvetica Neue"/>
                <a:cs typeface="Helvetica Neue"/>
                <a:sym typeface="Helvetica Neue"/>
              </a:rPr>
              <a:t>t-SNE (</a:t>
            </a:r>
            <a:r>
              <a:rPr lang="en" sz="1700">
                <a:solidFill>
                  <a:srgbClr val="002A40"/>
                </a:solidFill>
              </a:rPr>
              <a:t>t-Distributed Stochastic Neighbor Embedding) and UMAP (Uniform Manifold Approximation and Projection) - transforming </a:t>
            </a:r>
            <a:r>
              <a:rPr lang="en" sz="1700">
                <a:solidFill>
                  <a:srgbClr val="002B42"/>
                </a:solidFill>
                <a:latin typeface="Helvetica Neue"/>
                <a:ea typeface="Helvetica Neue"/>
                <a:cs typeface="Helvetica Neue"/>
                <a:sym typeface="Helvetica Neue"/>
              </a:rPr>
              <a:t>Euclidean distances into “probability of being neighbor” </a:t>
            </a:r>
            <a:endParaRPr sz="1500">
              <a:solidFill>
                <a:srgbClr val="002A40"/>
              </a:solidFill>
            </a:endParaRPr>
          </a:p>
        </p:txBody>
      </p:sp>
      <p:pic>
        <p:nvPicPr>
          <p:cNvPr id="583" name="Google Shape;583;p80"/>
          <p:cNvPicPr preferRelativeResize="0"/>
          <p:nvPr/>
        </p:nvPicPr>
        <p:blipFill rotWithShape="1">
          <a:blip r:embed="rId3">
            <a:alphaModFix/>
          </a:blip>
          <a:srcRect b="0" l="0" r="0" t="0"/>
          <a:stretch/>
        </p:blipFill>
        <p:spPr>
          <a:xfrm>
            <a:off x="5422268" y="1064902"/>
            <a:ext cx="2977345" cy="1175578"/>
          </a:xfrm>
          <a:prstGeom prst="rect">
            <a:avLst/>
          </a:prstGeom>
          <a:noFill/>
          <a:ln>
            <a:noFill/>
          </a:ln>
        </p:spPr>
      </p:pic>
      <p:sp>
        <p:nvSpPr>
          <p:cNvPr id="584" name="Google Shape;584;p80"/>
          <p:cNvSpPr txBox="1"/>
          <p:nvPr/>
        </p:nvSpPr>
        <p:spPr>
          <a:xfrm>
            <a:off x="5628043" y="690075"/>
            <a:ext cx="3030300" cy="566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200" u="sng">
                <a:solidFill>
                  <a:schemeClr val="dk1"/>
                </a:solidFill>
                <a:latin typeface="Helvetica Neue"/>
                <a:ea typeface="Helvetica Neue"/>
                <a:cs typeface="Helvetica Neue"/>
                <a:sym typeface="Helvetica Neue"/>
              </a:rPr>
              <a:t>L</a:t>
            </a:r>
            <a:r>
              <a:rPr lang="en" sz="1200" u="sng">
                <a:solidFill>
                  <a:schemeClr val="dk1"/>
                </a:solidFill>
                <a:latin typeface="Helvetica Neue"/>
                <a:ea typeface="Helvetica Neue"/>
                <a:cs typeface="Helvetica Neue"/>
                <a:sym typeface="Helvetica Neue"/>
              </a:rPr>
              <a:t>inear projection</a:t>
            </a:r>
            <a:endParaRPr sz="1100"/>
          </a:p>
        </p:txBody>
      </p:sp>
      <p:pic>
        <p:nvPicPr>
          <p:cNvPr id="585" name="Google Shape;585;p80"/>
          <p:cNvPicPr preferRelativeResize="0"/>
          <p:nvPr/>
        </p:nvPicPr>
        <p:blipFill rotWithShape="1">
          <a:blip r:embed="rId4">
            <a:alphaModFix/>
          </a:blip>
          <a:srcRect b="6945" l="3124" r="52433" t="16811"/>
          <a:stretch/>
        </p:blipFill>
        <p:spPr>
          <a:xfrm>
            <a:off x="5531562" y="2523683"/>
            <a:ext cx="2758758" cy="1211560"/>
          </a:xfrm>
          <a:prstGeom prst="rect">
            <a:avLst/>
          </a:prstGeom>
          <a:noFill/>
          <a:ln>
            <a:noFill/>
          </a:ln>
        </p:spPr>
      </p:pic>
      <p:pic>
        <p:nvPicPr>
          <p:cNvPr id="586" name="Google Shape;586;p80"/>
          <p:cNvPicPr preferRelativeResize="0"/>
          <p:nvPr/>
        </p:nvPicPr>
        <p:blipFill rotWithShape="1">
          <a:blip r:embed="rId5">
            <a:alphaModFix/>
          </a:blip>
          <a:srcRect b="0" l="0" r="0" t="51973"/>
          <a:stretch/>
        </p:blipFill>
        <p:spPr>
          <a:xfrm>
            <a:off x="5531538" y="3837151"/>
            <a:ext cx="3019713" cy="1211575"/>
          </a:xfrm>
          <a:prstGeom prst="rect">
            <a:avLst/>
          </a:prstGeom>
          <a:noFill/>
          <a:ln>
            <a:noFill/>
          </a:ln>
        </p:spPr>
      </p:pic>
      <p:sp>
        <p:nvSpPr>
          <p:cNvPr id="587" name="Google Shape;587;p80"/>
          <p:cNvSpPr txBox="1"/>
          <p:nvPr/>
        </p:nvSpPr>
        <p:spPr>
          <a:xfrm>
            <a:off x="5526243" y="2184825"/>
            <a:ext cx="3030300" cy="566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200" u="sng">
                <a:solidFill>
                  <a:schemeClr val="dk1"/>
                </a:solidFill>
                <a:latin typeface="Helvetica Neue"/>
                <a:ea typeface="Helvetica Neue"/>
                <a:cs typeface="Helvetica Neue"/>
                <a:sym typeface="Helvetica Neue"/>
              </a:rPr>
              <a:t>Non l</a:t>
            </a:r>
            <a:r>
              <a:rPr lang="en" sz="1200" u="sng">
                <a:solidFill>
                  <a:schemeClr val="dk1"/>
                </a:solidFill>
                <a:latin typeface="Helvetica Neue"/>
                <a:ea typeface="Helvetica Neue"/>
                <a:cs typeface="Helvetica Neue"/>
                <a:sym typeface="Helvetica Neue"/>
              </a:rPr>
              <a:t>inear projection</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1"/>
          <p:cNvSpPr txBox="1"/>
          <p:nvPr>
            <p:ph type="title"/>
          </p:nvPr>
        </p:nvSpPr>
        <p:spPr>
          <a:xfrm>
            <a:off x="266700" y="388475"/>
            <a:ext cx="8753400" cy="94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UMAP/tSNE visualization of IterativeLSI data</a:t>
            </a:r>
            <a:endParaRPr/>
          </a:p>
        </p:txBody>
      </p:sp>
      <p:pic>
        <p:nvPicPr>
          <p:cNvPr id="593" name="Google Shape;593;p81"/>
          <p:cNvPicPr preferRelativeResize="0"/>
          <p:nvPr/>
        </p:nvPicPr>
        <p:blipFill>
          <a:blip r:embed="rId3">
            <a:alphaModFix/>
          </a:blip>
          <a:stretch>
            <a:fillRect/>
          </a:stretch>
        </p:blipFill>
        <p:spPr>
          <a:xfrm>
            <a:off x="0" y="1238275"/>
            <a:ext cx="3400425" cy="3564300"/>
          </a:xfrm>
          <a:prstGeom prst="rect">
            <a:avLst/>
          </a:prstGeom>
          <a:noFill/>
          <a:ln>
            <a:noFill/>
          </a:ln>
        </p:spPr>
      </p:pic>
      <p:pic>
        <p:nvPicPr>
          <p:cNvPr id="594" name="Google Shape;594;p81"/>
          <p:cNvPicPr preferRelativeResize="0"/>
          <p:nvPr/>
        </p:nvPicPr>
        <p:blipFill>
          <a:blip r:embed="rId4">
            <a:alphaModFix/>
          </a:blip>
          <a:stretch>
            <a:fillRect/>
          </a:stretch>
        </p:blipFill>
        <p:spPr>
          <a:xfrm>
            <a:off x="3293925" y="1238275"/>
            <a:ext cx="3167975" cy="3385775"/>
          </a:xfrm>
          <a:prstGeom prst="rect">
            <a:avLst/>
          </a:prstGeom>
          <a:noFill/>
          <a:ln>
            <a:noFill/>
          </a:ln>
        </p:spPr>
      </p:pic>
      <p:sp>
        <p:nvSpPr>
          <p:cNvPr id="595" name="Google Shape;595;p81"/>
          <p:cNvSpPr txBox="1"/>
          <p:nvPr/>
        </p:nvSpPr>
        <p:spPr>
          <a:xfrm>
            <a:off x="266700" y="461640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007020"/>
                </a:solidFill>
                <a:highlight>
                  <a:srgbClr val="F7F7F7"/>
                </a:highlight>
                <a:latin typeface="Courier New"/>
                <a:ea typeface="Courier New"/>
                <a:cs typeface="Courier New"/>
                <a:sym typeface="Courier New"/>
              </a:rPr>
              <a:t>addUMAP</a:t>
            </a:r>
            <a:r>
              <a:rPr lang="en" sz="1700">
                <a:solidFill>
                  <a:srgbClr val="333333"/>
                </a:solidFill>
                <a:highlight>
                  <a:srgbClr val="F7F7F7"/>
                </a:highlight>
                <a:latin typeface="Courier New"/>
                <a:ea typeface="Courier New"/>
                <a:cs typeface="Courier New"/>
                <a:sym typeface="Courier New"/>
              </a:rPr>
              <a:t>()</a:t>
            </a:r>
            <a:endParaRPr sz="1700">
              <a:solidFill>
                <a:srgbClr val="333333"/>
              </a:solidFill>
              <a:highlight>
                <a:srgbClr val="F7F7F7"/>
              </a:highlight>
              <a:latin typeface="Courier New"/>
              <a:ea typeface="Courier New"/>
              <a:cs typeface="Courier New"/>
              <a:sym typeface="Courier New"/>
            </a:endParaRPr>
          </a:p>
        </p:txBody>
      </p:sp>
      <p:sp>
        <p:nvSpPr>
          <p:cNvPr id="596" name="Google Shape;596;p81"/>
          <p:cNvSpPr txBox="1"/>
          <p:nvPr/>
        </p:nvSpPr>
        <p:spPr>
          <a:xfrm>
            <a:off x="3542100" y="46240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addTSNE</a:t>
            </a:r>
            <a:r>
              <a:rPr lang="en" sz="1600">
                <a:solidFill>
                  <a:srgbClr val="333333"/>
                </a:solidFill>
                <a:highlight>
                  <a:srgbClr val="F7F7F7"/>
                </a:highlight>
                <a:latin typeface="Courier New"/>
                <a:ea typeface="Courier New"/>
                <a:cs typeface="Courier New"/>
                <a:sym typeface="Courier New"/>
              </a:rPr>
              <a:t>()</a:t>
            </a:r>
            <a:endParaRPr sz="1600">
              <a:solidFill>
                <a:srgbClr val="333333"/>
              </a:solidFill>
              <a:highlight>
                <a:srgbClr val="F7F7F7"/>
              </a:highlight>
              <a:latin typeface="Courier New"/>
              <a:ea typeface="Courier New"/>
              <a:cs typeface="Courier New"/>
              <a:sym typeface="Courier New"/>
            </a:endParaRPr>
          </a:p>
        </p:txBody>
      </p:sp>
      <p:pic>
        <p:nvPicPr>
          <p:cNvPr id="597" name="Google Shape;597;p81"/>
          <p:cNvPicPr preferRelativeResize="0"/>
          <p:nvPr/>
        </p:nvPicPr>
        <p:blipFill>
          <a:blip r:embed="rId5">
            <a:alphaModFix/>
          </a:blip>
          <a:stretch>
            <a:fillRect/>
          </a:stretch>
        </p:blipFill>
        <p:spPr>
          <a:xfrm>
            <a:off x="6323600" y="1424775"/>
            <a:ext cx="2502476" cy="2723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2"/>
          <p:cNvSpPr txBox="1"/>
          <p:nvPr>
            <p:ph type="title"/>
          </p:nvPr>
        </p:nvSpPr>
        <p:spPr>
          <a:xfrm>
            <a:off x="116750" y="104691"/>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ArchR </a:t>
            </a:r>
            <a:r>
              <a:rPr lang="en"/>
              <a:t>generates</a:t>
            </a:r>
            <a:r>
              <a:rPr lang="en"/>
              <a:t> metrics plots</a:t>
            </a:r>
            <a:endParaRPr/>
          </a:p>
        </p:txBody>
      </p:sp>
      <p:pic>
        <p:nvPicPr>
          <p:cNvPr id="604" name="Google Shape;604;p82"/>
          <p:cNvPicPr preferRelativeResize="0"/>
          <p:nvPr/>
        </p:nvPicPr>
        <p:blipFill>
          <a:blip r:embed="rId3">
            <a:alphaModFix/>
          </a:blip>
          <a:stretch>
            <a:fillRect/>
          </a:stretch>
        </p:blipFill>
        <p:spPr>
          <a:xfrm>
            <a:off x="152400" y="993891"/>
            <a:ext cx="2761538" cy="3997209"/>
          </a:xfrm>
          <a:prstGeom prst="rect">
            <a:avLst/>
          </a:prstGeom>
          <a:noFill/>
          <a:ln>
            <a:noFill/>
          </a:ln>
        </p:spPr>
      </p:pic>
      <p:sp>
        <p:nvSpPr>
          <p:cNvPr id="605" name="Google Shape;605;p82"/>
          <p:cNvSpPr txBox="1"/>
          <p:nvPr/>
        </p:nvSpPr>
        <p:spPr>
          <a:xfrm>
            <a:off x="2913950" y="1458275"/>
            <a:ext cx="6262200" cy="31938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Clr>
                <a:srgbClr val="002B42"/>
              </a:buClr>
              <a:buSzPts val="2300"/>
              <a:buChar char="●"/>
            </a:pPr>
            <a:r>
              <a:rPr lang="en" sz="2300">
                <a:solidFill>
                  <a:srgbClr val="002B42"/>
                </a:solidFill>
              </a:rPr>
              <a:t>Reads in Promoter</a:t>
            </a:r>
            <a:endParaRPr sz="2300">
              <a:solidFill>
                <a:srgbClr val="002B42"/>
              </a:solidFill>
            </a:endParaRPr>
          </a:p>
          <a:p>
            <a:pPr indent="-374650" lvl="0" marL="457200" rtl="0" algn="l">
              <a:lnSpc>
                <a:spcPct val="150000"/>
              </a:lnSpc>
              <a:spcBef>
                <a:spcPts val="0"/>
              </a:spcBef>
              <a:spcAft>
                <a:spcPts val="0"/>
              </a:spcAft>
              <a:buClr>
                <a:srgbClr val="002B42"/>
              </a:buClr>
              <a:buSzPts val="2300"/>
              <a:buChar char="●"/>
            </a:pPr>
            <a:r>
              <a:rPr lang="en" sz="2300">
                <a:solidFill>
                  <a:srgbClr val="002B42"/>
                </a:solidFill>
              </a:rPr>
              <a:t>Reads in </a:t>
            </a:r>
            <a:r>
              <a:rPr lang="en" sz="2300" u="sng">
                <a:solidFill>
                  <a:schemeClr val="hlink"/>
                </a:solidFill>
                <a:hlinkClick r:id="rId4"/>
              </a:rPr>
              <a:t>Blacklist</a:t>
            </a:r>
            <a:endParaRPr sz="2300">
              <a:solidFill>
                <a:srgbClr val="002B42"/>
              </a:solidFill>
            </a:endParaRPr>
          </a:p>
          <a:p>
            <a:pPr indent="-374650" lvl="0" marL="457200" rtl="0" algn="l">
              <a:lnSpc>
                <a:spcPct val="150000"/>
              </a:lnSpc>
              <a:spcBef>
                <a:spcPts val="0"/>
              </a:spcBef>
              <a:spcAft>
                <a:spcPts val="0"/>
              </a:spcAft>
              <a:buClr>
                <a:srgbClr val="002B42"/>
              </a:buClr>
              <a:buSzPts val="2300"/>
              <a:buChar char="●"/>
            </a:pPr>
            <a:r>
              <a:rPr lang="en" sz="2300">
                <a:solidFill>
                  <a:srgbClr val="002B42"/>
                </a:solidFill>
              </a:rPr>
              <a:t>NucleosomeRatio </a:t>
            </a:r>
            <a:endParaRPr sz="2300">
              <a:solidFill>
                <a:srgbClr val="002B42"/>
              </a:solidFill>
            </a:endParaRPr>
          </a:p>
          <a:p>
            <a:pPr indent="0" lvl="0" marL="914400" rtl="0" algn="l">
              <a:lnSpc>
                <a:spcPct val="150000"/>
              </a:lnSpc>
              <a:spcBef>
                <a:spcPts val="0"/>
              </a:spcBef>
              <a:spcAft>
                <a:spcPts val="0"/>
              </a:spcAft>
              <a:buNone/>
            </a:pPr>
            <a:r>
              <a:rPr lang="en" sz="2300">
                <a:solidFill>
                  <a:srgbClr val="002B42"/>
                </a:solidFill>
              </a:rPr>
              <a:t>-&gt; </a:t>
            </a:r>
            <a:r>
              <a:rPr lang="en" sz="2000">
                <a:solidFill>
                  <a:schemeClr val="dk1"/>
                </a:solidFill>
              </a:rPr>
              <a:t>(</a:t>
            </a:r>
            <a:r>
              <a:rPr lang="en" sz="2000">
                <a:solidFill>
                  <a:srgbClr val="24292F"/>
                </a:solidFill>
                <a:highlight>
                  <a:schemeClr val="lt1"/>
                </a:highlight>
              </a:rPr>
              <a:t>nDiFrags </a:t>
            </a:r>
            <a:r>
              <a:rPr lang="en" sz="2000">
                <a:solidFill>
                  <a:schemeClr val="dk1"/>
                </a:solidFill>
                <a:highlight>
                  <a:schemeClr val="lt1"/>
                </a:highlight>
              </a:rPr>
              <a:t>+</a:t>
            </a:r>
            <a:r>
              <a:rPr lang="en" sz="2000">
                <a:solidFill>
                  <a:srgbClr val="24292F"/>
                </a:solidFill>
                <a:highlight>
                  <a:schemeClr val="lt1"/>
                </a:highlight>
              </a:rPr>
              <a:t> nMultiFrags) </a:t>
            </a:r>
            <a:r>
              <a:rPr lang="en" sz="2000">
                <a:solidFill>
                  <a:schemeClr val="dk1"/>
                </a:solidFill>
                <a:highlight>
                  <a:schemeClr val="lt1"/>
                </a:highlight>
              </a:rPr>
              <a:t>/</a:t>
            </a:r>
            <a:r>
              <a:rPr lang="en" sz="2000">
                <a:solidFill>
                  <a:srgbClr val="24292F"/>
                </a:solidFill>
                <a:highlight>
                  <a:schemeClr val="lt1"/>
                </a:highlight>
              </a:rPr>
              <a:t> nMonoFrags</a:t>
            </a:r>
            <a:endParaRPr sz="2000">
              <a:solidFill>
                <a:schemeClr val="dk1"/>
              </a:solidFill>
            </a:endParaRPr>
          </a:p>
          <a:p>
            <a:pPr indent="-374650" lvl="0" marL="457200" rtl="0" algn="l">
              <a:lnSpc>
                <a:spcPct val="150000"/>
              </a:lnSpc>
              <a:spcBef>
                <a:spcPts val="0"/>
              </a:spcBef>
              <a:spcAft>
                <a:spcPts val="0"/>
              </a:spcAft>
              <a:buClr>
                <a:srgbClr val="002B42"/>
              </a:buClr>
              <a:buSzPts val="2300"/>
              <a:buChar char="●"/>
            </a:pPr>
            <a:r>
              <a:rPr lang="en" sz="2300">
                <a:solidFill>
                  <a:srgbClr val="002B42"/>
                </a:solidFill>
              </a:rPr>
              <a:t>PromoterRatio</a:t>
            </a:r>
            <a:endParaRPr sz="2300">
              <a:solidFill>
                <a:srgbClr val="002B42"/>
              </a:solidFill>
            </a:endParaRPr>
          </a:p>
          <a:p>
            <a:pPr indent="0" lvl="0" marL="0" rtl="0" algn="l">
              <a:lnSpc>
                <a:spcPct val="150000"/>
              </a:lnSpc>
              <a:spcBef>
                <a:spcPts val="0"/>
              </a:spcBef>
              <a:spcAft>
                <a:spcPts val="0"/>
              </a:spcAft>
              <a:buNone/>
            </a:pPr>
            <a:r>
              <a:t/>
            </a:r>
            <a:endParaRPr sz="2300">
              <a:solidFill>
                <a:srgbClr val="002B42"/>
              </a:solidFill>
            </a:endParaRPr>
          </a:p>
        </p:txBody>
      </p:sp>
      <p:sp>
        <p:nvSpPr>
          <p:cNvPr id="606" name="Google Shape;606;p82"/>
          <p:cNvSpPr txBox="1"/>
          <p:nvPr/>
        </p:nvSpPr>
        <p:spPr>
          <a:xfrm>
            <a:off x="0" y="4717175"/>
            <a:ext cx="445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3"/>
          <p:cNvSpPr txBox="1"/>
          <p:nvPr>
            <p:ph type="title"/>
          </p:nvPr>
        </p:nvSpPr>
        <p:spPr>
          <a:xfrm>
            <a:off x="248625" y="0"/>
            <a:ext cx="80835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Doublets detection and removal</a:t>
            </a:r>
            <a:endParaRPr/>
          </a:p>
        </p:txBody>
      </p:sp>
      <p:sp>
        <p:nvSpPr>
          <p:cNvPr id="612" name="Google Shape;612;p83"/>
          <p:cNvSpPr txBox="1"/>
          <p:nvPr/>
        </p:nvSpPr>
        <p:spPr>
          <a:xfrm>
            <a:off x="177725" y="4394675"/>
            <a:ext cx="791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333333"/>
                </a:solidFill>
                <a:highlight>
                  <a:srgbClr val="FFFFFF"/>
                </a:highlight>
                <a:latin typeface="Helvetica Neue"/>
                <a:ea typeface="Helvetica Neue"/>
                <a:cs typeface="Helvetica Neue"/>
                <a:sym typeface="Helvetica Neue"/>
              </a:rPr>
              <a:t>Suggestion</a:t>
            </a:r>
            <a:r>
              <a:rPr lang="en" sz="1700">
                <a:solidFill>
                  <a:srgbClr val="333333"/>
                </a:solidFill>
                <a:highlight>
                  <a:srgbClr val="FFFFFF"/>
                </a:highlight>
                <a:latin typeface="Helvetica Neue"/>
                <a:ea typeface="Helvetica Neue"/>
                <a:cs typeface="Helvetica Neue"/>
                <a:sym typeface="Helvetica Neue"/>
              </a:rPr>
              <a:t>: check data after and before doublet removal</a:t>
            </a:r>
            <a:endParaRPr sz="1900">
              <a:latin typeface="Helvetica Neue"/>
              <a:ea typeface="Helvetica Neue"/>
              <a:cs typeface="Helvetica Neue"/>
              <a:sym typeface="Helvetica Neue"/>
            </a:endParaRPr>
          </a:p>
        </p:txBody>
      </p:sp>
      <p:pic>
        <p:nvPicPr>
          <p:cNvPr id="613" name="Google Shape;613;p83"/>
          <p:cNvPicPr preferRelativeResize="0"/>
          <p:nvPr/>
        </p:nvPicPr>
        <p:blipFill rotWithShape="1">
          <a:blip r:embed="rId3">
            <a:alphaModFix/>
          </a:blip>
          <a:srcRect b="19422" l="66623" r="0" t="43054"/>
          <a:stretch/>
        </p:blipFill>
        <p:spPr>
          <a:xfrm>
            <a:off x="5193600" y="551050"/>
            <a:ext cx="1619449" cy="1553275"/>
          </a:xfrm>
          <a:prstGeom prst="rect">
            <a:avLst/>
          </a:prstGeom>
          <a:noFill/>
          <a:ln>
            <a:noFill/>
          </a:ln>
        </p:spPr>
      </p:pic>
      <p:sp>
        <p:nvSpPr>
          <p:cNvPr id="614" name="Google Shape;614;p83"/>
          <p:cNvSpPr txBox="1"/>
          <p:nvPr/>
        </p:nvSpPr>
        <p:spPr>
          <a:xfrm>
            <a:off x="3921500" y="2068563"/>
            <a:ext cx="403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Granja, Corces et al., Nature Genetics 2021</a:t>
            </a:r>
            <a:endParaRPr sz="900">
              <a:latin typeface="Helvetica Neue"/>
              <a:ea typeface="Helvetica Neue"/>
              <a:cs typeface="Helvetica Neue"/>
              <a:sym typeface="Helvetica Neue"/>
            </a:endParaRPr>
          </a:p>
        </p:txBody>
      </p:sp>
      <p:sp>
        <p:nvSpPr>
          <p:cNvPr id="615" name="Google Shape;615;p83"/>
          <p:cNvSpPr txBox="1"/>
          <p:nvPr/>
        </p:nvSpPr>
        <p:spPr>
          <a:xfrm>
            <a:off x="4684650" y="4774200"/>
            <a:ext cx="4479600" cy="369300"/>
          </a:xfrm>
          <a:prstGeom prst="rect">
            <a:avLst/>
          </a:prstGeom>
          <a:noFill/>
          <a:ln>
            <a:noFill/>
          </a:ln>
        </p:spPr>
        <p:txBody>
          <a:bodyPr anchorCtr="0" anchor="t" bIns="91425" lIns="91425" spcFirstLastPara="1" rIns="91425" wrap="square" tIns="91425">
            <a:spAutoFit/>
          </a:bodyPr>
          <a:lstStyle/>
          <a:p>
            <a:pPr indent="0" lvl="0" marL="152400" marR="152400" rtl="0" algn="r">
              <a:lnSpc>
                <a:spcPct val="115000"/>
              </a:lnSpc>
              <a:spcBef>
                <a:spcPts val="0"/>
              </a:spcBef>
              <a:spcAft>
                <a:spcPts val="1500"/>
              </a:spcAft>
              <a:buNone/>
            </a:pPr>
            <a:r>
              <a:rPr b="1" lang="en" sz="1200">
                <a:solidFill>
                  <a:srgbClr val="007020"/>
                </a:solidFill>
                <a:highlight>
                  <a:srgbClr val="F7F7F7"/>
                </a:highlight>
                <a:latin typeface="Courier New"/>
                <a:ea typeface="Courier New"/>
                <a:cs typeface="Courier New"/>
                <a:sym typeface="Courier New"/>
              </a:rPr>
              <a:t>addDoubletScores</a:t>
            </a:r>
            <a:r>
              <a:rPr lang="en" sz="1200">
                <a:solidFill>
                  <a:srgbClr val="333333"/>
                </a:solidFill>
                <a:highlight>
                  <a:srgbClr val="F7F7F7"/>
                </a:highlight>
                <a:latin typeface="Courier New"/>
                <a:ea typeface="Courier New"/>
                <a:cs typeface="Courier New"/>
                <a:sym typeface="Courier New"/>
              </a:rPr>
              <a:t>() ; </a:t>
            </a:r>
            <a:r>
              <a:rPr b="1" lang="en" sz="1200">
                <a:solidFill>
                  <a:srgbClr val="007020"/>
                </a:solidFill>
                <a:highlight>
                  <a:srgbClr val="F7F7F7"/>
                </a:highlight>
                <a:latin typeface="Courier New"/>
                <a:ea typeface="Courier New"/>
                <a:cs typeface="Courier New"/>
                <a:sym typeface="Courier New"/>
              </a:rPr>
              <a:t>filterDoublets</a:t>
            </a:r>
            <a:r>
              <a:rPr lang="en" sz="1200">
                <a:solidFill>
                  <a:srgbClr val="333333"/>
                </a:solidFill>
                <a:highlight>
                  <a:srgbClr val="F7F7F7"/>
                </a:highlight>
                <a:latin typeface="Courier New"/>
                <a:ea typeface="Courier New"/>
                <a:cs typeface="Courier New"/>
                <a:sym typeface="Courier New"/>
              </a:rPr>
              <a:t>()</a:t>
            </a:r>
            <a:endParaRPr sz="1200">
              <a:solidFill>
                <a:srgbClr val="333333"/>
              </a:solidFill>
              <a:highlight>
                <a:srgbClr val="F7F7F7"/>
              </a:highlight>
              <a:latin typeface="Courier New"/>
              <a:ea typeface="Courier New"/>
              <a:cs typeface="Courier New"/>
              <a:sym typeface="Courier New"/>
            </a:endParaRPr>
          </a:p>
        </p:txBody>
      </p:sp>
      <p:pic>
        <p:nvPicPr>
          <p:cNvPr id="616" name="Google Shape;616;p83"/>
          <p:cNvPicPr preferRelativeResize="0"/>
          <p:nvPr/>
        </p:nvPicPr>
        <p:blipFill rotWithShape="1">
          <a:blip r:embed="rId3">
            <a:alphaModFix/>
          </a:blip>
          <a:srcRect b="55671" l="32673" r="0" t="0"/>
          <a:stretch/>
        </p:blipFill>
        <p:spPr>
          <a:xfrm>
            <a:off x="247875" y="441050"/>
            <a:ext cx="3266826" cy="1834951"/>
          </a:xfrm>
          <a:prstGeom prst="rect">
            <a:avLst/>
          </a:prstGeom>
          <a:noFill/>
          <a:ln>
            <a:noFill/>
          </a:ln>
        </p:spPr>
      </p:pic>
      <p:pic>
        <p:nvPicPr>
          <p:cNvPr id="617" name="Google Shape;617;p83"/>
          <p:cNvPicPr preferRelativeResize="0"/>
          <p:nvPr/>
        </p:nvPicPr>
        <p:blipFill rotWithShape="1">
          <a:blip r:embed="rId3">
            <a:alphaModFix/>
          </a:blip>
          <a:srcRect b="16896" l="0" r="68189" t="43055"/>
          <a:stretch/>
        </p:blipFill>
        <p:spPr>
          <a:xfrm>
            <a:off x="3541725" y="498775"/>
            <a:ext cx="1543476" cy="1657824"/>
          </a:xfrm>
          <a:prstGeom prst="rect">
            <a:avLst/>
          </a:prstGeom>
          <a:noFill/>
          <a:ln>
            <a:noFill/>
          </a:ln>
        </p:spPr>
      </p:pic>
      <p:pic>
        <p:nvPicPr>
          <p:cNvPr id="618" name="Google Shape;618;p83"/>
          <p:cNvPicPr preferRelativeResize="0"/>
          <p:nvPr/>
        </p:nvPicPr>
        <p:blipFill>
          <a:blip r:embed="rId4">
            <a:alphaModFix/>
          </a:blip>
          <a:stretch>
            <a:fillRect/>
          </a:stretch>
        </p:blipFill>
        <p:spPr>
          <a:xfrm>
            <a:off x="95225" y="2284849"/>
            <a:ext cx="6524676" cy="2109816"/>
          </a:xfrm>
          <a:prstGeom prst="rect">
            <a:avLst/>
          </a:prstGeom>
          <a:noFill/>
          <a:ln>
            <a:noFill/>
          </a:ln>
        </p:spPr>
      </p:pic>
      <p:pic>
        <p:nvPicPr>
          <p:cNvPr id="619" name="Google Shape;619;p83"/>
          <p:cNvPicPr preferRelativeResize="0"/>
          <p:nvPr/>
        </p:nvPicPr>
        <p:blipFill>
          <a:blip r:embed="rId5">
            <a:alphaModFix/>
          </a:blip>
          <a:stretch>
            <a:fillRect/>
          </a:stretch>
        </p:blipFill>
        <p:spPr>
          <a:xfrm>
            <a:off x="6772300" y="899089"/>
            <a:ext cx="2371701" cy="349558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4"/>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Workflow</a:t>
            </a:r>
            <a:endParaRPr/>
          </a:p>
        </p:txBody>
      </p:sp>
      <p:sp>
        <p:nvSpPr>
          <p:cNvPr id="625" name="Google Shape;625;p84"/>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Your cell’s regulome question </a:t>
            </a:r>
            <a:endParaRPr sz="1300">
              <a:solidFill>
                <a:srgbClr val="999999"/>
              </a:solidFill>
            </a:endParaRPr>
          </a:p>
        </p:txBody>
      </p:sp>
      <p:sp>
        <p:nvSpPr>
          <p:cNvPr id="626" name="Google Shape;626;p84"/>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Library preparation &amp; sequencing</a:t>
            </a:r>
            <a:endParaRPr sz="1300">
              <a:solidFill>
                <a:srgbClr val="999999"/>
              </a:solidFill>
            </a:endParaRPr>
          </a:p>
        </p:txBody>
      </p:sp>
      <p:sp>
        <p:nvSpPr>
          <p:cNvPr id="627" name="Google Shape;627;p84"/>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Demultiplex, read alignment and quantification</a:t>
            </a:r>
            <a:endParaRPr sz="1300">
              <a:solidFill>
                <a:srgbClr val="999999"/>
              </a:solidFill>
            </a:endParaRPr>
          </a:p>
        </p:txBody>
      </p:sp>
      <p:sp>
        <p:nvSpPr>
          <p:cNvPr id="628" name="Google Shape;628;p84"/>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Fragments count</a:t>
            </a:r>
            <a:endParaRPr sz="1300">
              <a:solidFill>
                <a:srgbClr val="999999"/>
              </a:solidFill>
            </a:endParaRPr>
          </a:p>
        </p:txBody>
      </p:sp>
      <p:sp>
        <p:nvSpPr>
          <p:cNvPr id="629" name="Google Shape;629;p84"/>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QC filtering low quality cells</a:t>
            </a:r>
            <a:endParaRPr sz="1300">
              <a:solidFill>
                <a:srgbClr val="999999"/>
              </a:solidFill>
            </a:endParaRPr>
          </a:p>
        </p:txBody>
      </p:sp>
      <p:sp>
        <p:nvSpPr>
          <p:cNvPr id="630" name="Google Shape;630;p84"/>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Layered dimensionality reduction</a:t>
            </a:r>
            <a:endParaRPr sz="1300">
              <a:solidFill>
                <a:srgbClr val="999999"/>
              </a:solidFill>
            </a:endParaRPr>
          </a:p>
        </p:txBody>
      </p:sp>
      <p:sp>
        <p:nvSpPr>
          <p:cNvPr id="631" name="Google Shape;631;p84"/>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Embedding</a:t>
            </a:r>
            <a:endParaRPr sz="1300">
              <a:solidFill>
                <a:srgbClr val="B7B7B7"/>
              </a:solidFill>
            </a:endParaRPr>
          </a:p>
        </p:txBody>
      </p:sp>
      <p:sp>
        <p:nvSpPr>
          <p:cNvPr id="632" name="Google Shape;632;p84"/>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Clustering</a:t>
            </a:r>
            <a:endParaRPr sz="1300"/>
          </a:p>
        </p:txBody>
      </p:sp>
      <p:sp>
        <p:nvSpPr>
          <p:cNvPr id="633" name="Google Shape;633;p84"/>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Find Markers - cell annotation</a:t>
            </a:r>
            <a:endParaRPr sz="1300"/>
          </a:p>
        </p:txBody>
      </p:sp>
      <p:sp>
        <p:nvSpPr>
          <p:cNvPr id="634" name="Google Shape;634;p84"/>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From bench</a:t>
            </a:r>
            <a:endParaRPr b="1" sz="1300"/>
          </a:p>
        </p:txBody>
      </p:sp>
      <p:sp>
        <p:nvSpPr>
          <p:cNvPr id="635" name="Google Shape;635;p84"/>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Through the bioinformatic analysis</a:t>
            </a:r>
            <a:endParaRPr b="1" sz="1300"/>
          </a:p>
        </p:txBody>
      </p:sp>
      <p:sp>
        <p:nvSpPr>
          <p:cNvPr id="636" name="Google Shape;636;p84"/>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002A40"/>
                </a:solidFill>
              </a:rPr>
              <a:t>To the biological interpretation</a:t>
            </a:r>
            <a:endParaRPr b="1" sz="1300"/>
          </a:p>
        </p:txBody>
      </p:sp>
      <p:sp>
        <p:nvSpPr>
          <p:cNvPr id="637" name="Google Shape;637;p84"/>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638" name="Google Shape;638;p84"/>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Peak calling</a:t>
            </a:r>
            <a:endParaRPr sz="1300"/>
          </a:p>
        </p:txBody>
      </p:sp>
      <p:sp>
        <p:nvSpPr>
          <p:cNvPr id="639" name="Google Shape;639;p84"/>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640" name="Google Shape;640;p84"/>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5"/>
          <p:cNvSpPr txBox="1"/>
          <p:nvPr/>
        </p:nvSpPr>
        <p:spPr>
          <a:xfrm>
            <a:off x="212925" y="1603025"/>
            <a:ext cx="88566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 sz="3600">
                <a:solidFill>
                  <a:srgbClr val="002A40"/>
                </a:solidFill>
              </a:rPr>
              <a:t>6. </a:t>
            </a:r>
            <a:r>
              <a:rPr lang="en" sz="3600">
                <a:solidFill>
                  <a:srgbClr val="002A40"/>
                </a:solidFill>
              </a:rPr>
              <a:t>Clustering and c</a:t>
            </a:r>
            <a:r>
              <a:rPr lang="en" sz="3600">
                <a:solidFill>
                  <a:srgbClr val="002A40"/>
                </a:solidFill>
              </a:rPr>
              <a:t>ell type annotation based on feature markers</a:t>
            </a:r>
            <a:endParaRPr sz="4000">
              <a:solidFill>
                <a:srgbClr val="002A40"/>
              </a:solidFill>
            </a:endParaRPr>
          </a:p>
        </p:txBody>
      </p:sp>
      <p:sp>
        <p:nvSpPr>
          <p:cNvPr id="647" name="Google Shape;647;p85"/>
          <p:cNvSpPr txBox="1"/>
          <p:nvPr/>
        </p:nvSpPr>
        <p:spPr>
          <a:xfrm>
            <a:off x="266700" y="4400550"/>
            <a:ext cx="8255100" cy="8004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2000">
                <a:solidFill>
                  <a:srgbClr val="007020"/>
                </a:solidFill>
                <a:highlight>
                  <a:srgbClr val="F7F7F7"/>
                </a:highlight>
                <a:latin typeface="Courier New"/>
                <a:ea typeface="Courier New"/>
                <a:cs typeface="Courier New"/>
                <a:sym typeface="Courier New"/>
              </a:rPr>
              <a:t>addClusters</a:t>
            </a:r>
            <a:r>
              <a:rPr lang="en" sz="2000">
                <a:solidFill>
                  <a:srgbClr val="333333"/>
                </a:solidFill>
                <a:highlight>
                  <a:srgbClr val="F7F7F7"/>
                </a:highlight>
                <a:latin typeface="Courier New"/>
                <a:ea typeface="Courier New"/>
                <a:cs typeface="Courier New"/>
                <a:sym typeface="Courier New"/>
              </a:rPr>
              <a:t>(); </a:t>
            </a:r>
            <a:r>
              <a:rPr b="1" lang="en" sz="2000">
                <a:solidFill>
                  <a:srgbClr val="007020"/>
                </a:solidFill>
                <a:highlight>
                  <a:srgbClr val="F7F7F7"/>
                </a:highlight>
                <a:latin typeface="Courier New"/>
                <a:ea typeface="Courier New"/>
                <a:cs typeface="Courier New"/>
                <a:sym typeface="Courier New"/>
              </a:rPr>
              <a:t>getMarkerFeatures</a:t>
            </a:r>
            <a:r>
              <a:rPr lang="en" sz="2000">
                <a:solidFill>
                  <a:srgbClr val="333333"/>
                </a:solidFill>
                <a:highlight>
                  <a:srgbClr val="F7F7F7"/>
                </a:highlight>
                <a:latin typeface="Courier New"/>
                <a:ea typeface="Courier New"/>
                <a:cs typeface="Courier New"/>
                <a:sym typeface="Courier New"/>
              </a:rPr>
              <a:t>()</a:t>
            </a:r>
            <a:endParaRPr sz="2000">
              <a:latin typeface="Helvetica Neue"/>
              <a:ea typeface="Helvetica Neue"/>
              <a:cs typeface="Helvetica Neue"/>
              <a:sym typeface="Helvetica Neue"/>
            </a:endParaRPr>
          </a:p>
          <a:p>
            <a:pPr indent="0" lvl="0" marL="0" rtl="0" algn="l">
              <a:spcBef>
                <a:spcPts val="0"/>
              </a:spcBef>
              <a:spcAft>
                <a:spcPts val="0"/>
              </a:spcAft>
              <a:buNone/>
            </a:pPr>
            <a:r>
              <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6"/>
          <p:cNvSpPr txBox="1"/>
          <p:nvPr>
            <p:ph idx="1" type="body"/>
          </p:nvPr>
        </p:nvSpPr>
        <p:spPr>
          <a:xfrm>
            <a:off x="258525" y="1133225"/>
            <a:ext cx="6604500" cy="1554600"/>
          </a:xfrm>
          <a:prstGeom prst="rect">
            <a:avLst/>
          </a:prstGeom>
          <a:noFill/>
          <a:ln>
            <a:noFill/>
          </a:ln>
        </p:spPr>
        <p:txBody>
          <a:bodyPr anchorCtr="0" anchor="t" bIns="0" lIns="137150" spcFirstLastPara="1" rIns="0" wrap="square" tIns="0">
            <a:spAutoFit/>
          </a:bodyPr>
          <a:lstStyle/>
          <a:p>
            <a:pPr indent="-342900" lvl="0" marL="342900" rtl="0" algn="l">
              <a:lnSpc>
                <a:spcPct val="90000"/>
              </a:lnSpc>
              <a:spcBef>
                <a:spcPts val="0"/>
              </a:spcBef>
              <a:spcAft>
                <a:spcPts val="0"/>
              </a:spcAft>
              <a:buClr>
                <a:srgbClr val="002B42"/>
              </a:buClr>
              <a:buSzPts val="1400"/>
              <a:buFont typeface="Arial"/>
              <a:buChar char="●"/>
            </a:pPr>
            <a:r>
              <a:rPr lang="en" sz="1800"/>
              <a:t>Build a k-nearest neighbor graph</a:t>
            </a:r>
            <a:endParaRPr/>
          </a:p>
          <a:p>
            <a:pPr indent="-342900" lvl="0" marL="342900" rtl="0" algn="l">
              <a:lnSpc>
                <a:spcPct val="90000"/>
              </a:lnSpc>
              <a:spcBef>
                <a:spcPts val="800"/>
              </a:spcBef>
              <a:spcAft>
                <a:spcPts val="0"/>
              </a:spcAft>
              <a:buClr>
                <a:srgbClr val="002B42"/>
              </a:buClr>
              <a:buSzPts val="1400"/>
              <a:buFont typeface="Arial"/>
              <a:buChar char="●"/>
            </a:pPr>
            <a:r>
              <a:rPr lang="en" sz="1800"/>
              <a:t>Keep only edges between cells that share a neighbor</a:t>
            </a:r>
            <a:endParaRPr/>
          </a:p>
          <a:p>
            <a:pPr indent="-342900" lvl="0" marL="342900" rtl="0" algn="l">
              <a:lnSpc>
                <a:spcPct val="90000"/>
              </a:lnSpc>
              <a:spcBef>
                <a:spcPts val="800"/>
              </a:spcBef>
              <a:spcAft>
                <a:spcPts val="0"/>
              </a:spcAft>
              <a:buClr>
                <a:srgbClr val="002B42"/>
              </a:buClr>
              <a:buSzPts val="1400"/>
              <a:buFont typeface="Arial"/>
              <a:buChar char="●"/>
            </a:pPr>
            <a:r>
              <a:rPr lang="en" sz="1800"/>
              <a:t>Adjust the edge weights between any two cells based on similarity</a:t>
            </a:r>
            <a:endParaRPr/>
          </a:p>
          <a:p>
            <a:pPr indent="0" lvl="0" marL="0" rtl="0" algn="l">
              <a:lnSpc>
                <a:spcPct val="90000"/>
              </a:lnSpc>
              <a:spcBef>
                <a:spcPts val="800"/>
              </a:spcBef>
              <a:spcAft>
                <a:spcPts val="0"/>
              </a:spcAft>
              <a:buClr>
                <a:srgbClr val="002B42"/>
              </a:buClr>
              <a:buSzPts val="1400"/>
              <a:buNone/>
            </a:pPr>
            <a:r>
              <a:rPr lang="en" sz="1800"/>
              <a:t>    = Shared nearest neighbor graph</a:t>
            </a:r>
            <a:endParaRPr b="1" sz="1800"/>
          </a:p>
        </p:txBody>
      </p:sp>
      <p:sp>
        <p:nvSpPr>
          <p:cNvPr id="654" name="Google Shape;654;p86"/>
          <p:cNvSpPr txBox="1"/>
          <p:nvPr>
            <p:ph type="title"/>
          </p:nvPr>
        </p:nvSpPr>
        <p:spPr>
          <a:xfrm>
            <a:off x="258525" y="173975"/>
            <a:ext cx="8963400" cy="73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2430"/>
              <a:buFont typeface="Arial"/>
              <a:buNone/>
            </a:pPr>
            <a:r>
              <a:rPr lang="en" sz="3330">
                <a:solidFill>
                  <a:srgbClr val="00D8EA"/>
                </a:solidFill>
              </a:rPr>
              <a:t>ArchR use </a:t>
            </a:r>
            <a:r>
              <a:rPr lang="en" sz="3330">
                <a:solidFill>
                  <a:srgbClr val="00D8EA"/>
                </a:solidFill>
              </a:rPr>
              <a:t>Seurat approach to find clusters</a:t>
            </a:r>
            <a:endParaRPr sz="3870">
              <a:solidFill>
                <a:srgbClr val="00D8EA"/>
              </a:solidFill>
            </a:endParaRPr>
          </a:p>
        </p:txBody>
      </p:sp>
      <p:sp>
        <p:nvSpPr>
          <p:cNvPr id="655" name="Google Shape;655;p86"/>
          <p:cNvSpPr txBox="1"/>
          <p:nvPr/>
        </p:nvSpPr>
        <p:spPr>
          <a:xfrm>
            <a:off x="258525" y="625613"/>
            <a:ext cx="7639200" cy="507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330">
                <a:solidFill>
                  <a:srgbClr val="44546A"/>
                </a:solidFill>
                <a:latin typeface="Helvetica Neue"/>
                <a:ea typeface="Helvetica Neue"/>
                <a:cs typeface="Helvetica Neue"/>
                <a:sym typeface="Helvetica Neue"/>
              </a:rPr>
              <a:t>1. Build shared nearest neighbor graph</a:t>
            </a:r>
            <a:endParaRPr b="1" sz="2870">
              <a:solidFill>
                <a:srgbClr val="44546A"/>
              </a:solidFill>
              <a:latin typeface="Helvetica Neue"/>
              <a:ea typeface="Helvetica Neue"/>
              <a:cs typeface="Helvetica Neue"/>
              <a:sym typeface="Helvetica Neue"/>
            </a:endParaRPr>
          </a:p>
        </p:txBody>
      </p:sp>
      <p:sp>
        <p:nvSpPr>
          <p:cNvPr id="656" name="Google Shape;656;p86"/>
          <p:cNvSpPr txBox="1"/>
          <p:nvPr/>
        </p:nvSpPr>
        <p:spPr>
          <a:xfrm>
            <a:off x="258525" y="2687813"/>
            <a:ext cx="7639200" cy="507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330">
                <a:solidFill>
                  <a:srgbClr val="44546A"/>
                </a:solidFill>
                <a:latin typeface="Helvetica Neue"/>
                <a:ea typeface="Helvetica Neue"/>
                <a:cs typeface="Helvetica Neue"/>
                <a:sym typeface="Helvetica Neue"/>
              </a:rPr>
              <a:t>2</a:t>
            </a:r>
            <a:r>
              <a:rPr b="1" lang="en" sz="2330">
                <a:solidFill>
                  <a:srgbClr val="44546A"/>
                </a:solidFill>
                <a:latin typeface="Helvetica Neue"/>
                <a:ea typeface="Helvetica Neue"/>
                <a:cs typeface="Helvetica Neue"/>
                <a:sym typeface="Helvetica Neue"/>
              </a:rPr>
              <a:t>. Community detection</a:t>
            </a:r>
            <a:endParaRPr b="1" sz="2330">
              <a:solidFill>
                <a:srgbClr val="44546A"/>
              </a:solidFill>
              <a:latin typeface="Helvetica Neue"/>
              <a:ea typeface="Helvetica Neue"/>
              <a:cs typeface="Helvetica Neue"/>
              <a:sym typeface="Helvetica Neue"/>
            </a:endParaRPr>
          </a:p>
        </p:txBody>
      </p:sp>
      <p:pic>
        <p:nvPicPr>
          <p:cNvPr id="657" name="Google Shape;657;p86"/>
          <p:cNvPicPr preferRelativeResize="0"/>
          <p:nvPr/>
        </p:nvPicPr>
        <p:blipFill rotWithShape="1">
          <a:blip r:embed="rId3">
            <a:alphaModFix/>
          </a:blip>
          <a:srcRect b="0" l="0" r="0" t="0"/>
          <a:stretch/>
        </p:blipFill>
        <p:spPr>
          <a:xfrm>
            <a:off x="5798428" y="2769570"/>
            <a:ext cx="3275876" cy="1688173"/>
          </a:xfrm>
          <a:prstGeom prst="rect">
            <a:avLst/>
          </a:prstGeom>
          <a:noFill/>
          <a:ln>
            <a:noFill/>
          </a:ln>
        </p:spPr>
      </p:pic>
      <p:sp>
        <p:nvSpPr>
          <p:cNvPr id="658" name="Google Shape;658;p86"/>
          <p:cNvSpPr txBox="1"/>
          <p:nvPr/>
        </p:nvSpPr>
        <p:spPr>
          <a:xfrm>
            <a:off x="167400" y="3215075"/>
            <a:ext cx="6087000" cy="1886100"/>
          </a:xfrm>
          <a:prstGeom prst="rect">
            <a:avLst/>
          </a:prstGeom>
          <a:noFill/>
          <a:ln>
            <a:noFill/>
          </a:ln>
        </p:spPr>
        <p:txBody>
          <a:bodyPr anchorCtr="0" anchor="t" bIns="91425" lIns="91425" spcFirstLastPara="1" rIns="91425" wrap="square" tIns="91425">
            <a:spAutoFit/>
          </a:bodyPr>
          <a:lstStyle/>
          <a:p>
            <a:pPr indent="-381000" lvl="0" marL="342900" rtl="0" algn="l">
              <a:lnSpc>
                <a:spcPct val="90000"/>
              </a:lnSpc>
              <a:spcBef>
                <a:spcPts val="0"/>
              </a:spcBef>
              <a:spcAft>
                <a:spcPts val="0"/>
              </a:spcAft>
              <a:buClr>
                <a:srgbClr val="002B42"/>
              </a:buClr>
              <a:buSzPts val="1800"/>
              <a:buChar char="●"/>
            </a:pPr>
            <a:r>
              <a:rPr lang="en" sz="1800">
                <a:solidFill>
                  <a:srgbClr val="002B42"/>
                </a:solidFill>
              </a:rPr>
              <a:t>C</a:t>
            </a:r>
            <a:r>
              <a:rPr lang="en" sz="1800">
                <a:solidFill>
                  <a:srgbClr val="002B42"/>
                </a:solidFill>
              </a:rPr>
              <a:t>luster of cells more connected than with cells of other communities</a:t>
            </a:r>
            <a:endParaRPr sz="1800">
              <a:solidFill>
                <a:srgbClr val="002B42"/>
              </a:solidFill>
            </a:endParaRPr>
          </a:p>
          <a:p>
            <a:pPr indent="-381000" lvl="0" marL="342900" rtl="0" algn="l">
              <a:lnSpc>
                <a:spcPct val="90000"/>
              </a:lnSpc>
              <a:spcBef>
                <a:spcPts val="800"/>
              </a:spcBef>
              <a:spcAft>
                <a:spcPts val="0"/>
              </a:spcAft>
              <a:buClr>
                <a:srgbClr val="002B42"/>
              </a:buClr>
              <a:buSzPts val="1800"/>
              <a:buChar char="●"/>
            </a:pPr>
            <a:r>
              <a:rPr lang="en" sz="1800">
                <a:solidFill>
                  <a:srgbClr val="002B42"/>
                </a:solidFill>
              </a:rPr>
              <a:t>graph-based clustering detects clusters of arbitrary structures</a:t>
            </a:r>
            <a:endParaRPr sz="1800">
              <a:solidFill>
                <a:srgbClr val="002B42"/>
              </a:solidFill>
            </a:endParaRPr>
          </a:p>
          <a:p>
            <a:pPr indent="-381000" lvl="0" marL="342900" rtl="0" algn="l">
              <a:lnSpc>
                <a:spcPct val="90000"/>
              </a:lnSpc>
              <a:spcBef>
                <a:spcPts val="800"/>
              </a:spcBef>
              <a:spcAft>
                <a:spcPts val="0"/>
              </a:spcAft>
              <a:buClr>
                <a:srgbClr val="002B42"/>
              </a:buClr>
              <a:buSzPts val="1800"/>
              <a:buChar char="●"/>
            </a:pPr>
            <a:r>
              <a:rPr lang="en" sz="1800">
                <a:solidFill>
                  <a:srgbClr val="002B42"/>
                </a:solidFill>
              </a:rPr>
              <a:t>optimizes modularity - </a:t>
            </a:r>
            <a:r>
              <a:rPr b="1" lang="en" sz="1800" u="sng">
                <a:solidFill>
                  <a:srgbClr val="002B42"/>
                </a:solidFill>
              </a:rPr>
              <a:t>resolution - </a:t>
            </a:r>
            <a:r>
              <a:rPr lang="en" sz="1800">
                <a:solidFill>
                  <a:srgbClr val="2C3E50"/>
                </a:solidFill>
              </a:rPr>
              <a:t>0.4-1.2 typically returns good results for 3K single-cell datasets</a:t>
            </a:r>
            <a:endParaRPr sz="1800">
              <a:solidFill>
                <a:srgbClr val="002B42"/>
              </a:solidFill>
            </a:endParaRPr>
          </a:p>
        </p:txBody>
      </p:sp>
      <p:pic>
        <p:nvPicPr>
          <p:cNvPr id="659" name="Google Shape;659;p86"/>
          <p:cNvPicPr preferRelativeResize="0"/>
          <p:nvPr/>
        </p:nvPicPr>
        <p:blipFill rotWithShape="1">
          <a:blip r:embed="rId4">
            <a:alphaModFix/>
          </a:blip>
          <a:srcRect b="0" l="0" r="0" t="0"/>
          <a:stretch/>
        </p:blipFill>
        <p:spPr>
          <a:xfrm>
            <a:off x="6690399" y="690701"/>
            <a:ext cx="2042724" cy="207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3"/>
          <p:cNvSpPr txBox="1"/>
          <p:nvPr/>
        </p:nvSpPr>
        <p:spPr>
          <a:xfrm>
            <a:off x="180975" y="2952750"/>
            <a:ext cx="8867700" cy="1209900"/>
          </a:xfrm>
          <a:prstGeom prst="rect">
            <a:avLst/>
          </a:prstGeom>
          <a:noFill/>
          <a:ln>
            <a:noFill/>
          </a:ln>
        </p:spPr>
        <p:txBody>
          <a:bodyPr anchorCtr="0" anchor="t" bIns="91425" lIns="91425" spcFirstLastPara="1" rIns="91425" wrap="square" tIns="91425">
            <a:spAutoFit/>
          </a:bodyPr>
          <a:lstStyle/>
          <a:p>
            <a:pPr indent="-463550" lvl="0" marL="457200" rtl="0" algn="l">
              <a:lnSpc>
                <a:spcPct val="90000"/>
              </a:lnSpc>
              <a:spcBef>
                <a:spcPts val="0"/>
              </a:spcBef>
              <a:spcAft>
                <a:spcPts val="0"/>
              </a:spcAft>
              <a:buClr>
                <a:schemeClr val="dk2"/>
              </a:buClr>
              <a:buSzPts val="3700"/>
              <a:buAutoNum type="arabicPeriod"/>
            </a:pPr>
            <a:r>
              <a:rPr lang="en" sz="3700">
                <a:solidFill>
                  <a:schemeClr val="dk2"/>
                </a:solidFill>
              </a:rPr>
              <a:t>Chromatin</a:t>
            </a:r>
            <a:r>
              <a:rPr lang="en" sz="3700">
                <a:solidFill>
                  <a:schemeClr val="dk2"/>
                </a:solidFill>
              </a:rPr>
              <a:t> architecture of the regulatory regions</a:t>
            </a:r>
            <a:endParaRPr sz="11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7"/>
          <p:cNvSpPr txBox="1"/>
          <p:nvPr>
            <p:ph type="title"/>
          </p:nvPr>
        </p:nvSpPr>
        <p:spPr>
          <a:xfrm>
            <a:off x="206175" y="1769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Clustering</a:t>
            </a:r>
            <a:r>
              <a:rPr lang="en"/>
              <a:t> of IterativeLSI data using Seurat clusters</a:t>
            </a:r>
            <a:endParaRPr/>
          </a:p>
        </p:txBody>
      </p:sp>
      <p:pic>
        <p:nvPicPr>
          <p:cNvPr id="665" name="Google Shape;665;p87"/>
          <p:cNvPicPr preferRelativeResize="0"/>
          <p:nvPr/>
        </p:nvPicPr>
        <p:blipFill>
          <a:blip r:embed="rId3">
            <a:alphaModFix/>
          </a:blip>
          <a:stretch>
            <a:fillRect/>
          </a:stretch>
        </p:blipFill>
        <p:spPr>
          <a:xfrm>
            <a:off x="3716250" y="666841"/>
            <a:ext cx="2653951" cy="3713433"/>
          </a:xfrm>
          <a:prstGeom prst="rect">
            <a:avLst/>
          </a:prstGeom>
          <a:noFill/>
          <a:ln>
            <a:noFill/>
          </a:ln>
        </p:spPr>
      </p:pic>
      <p:sp>
        <p:nvSpPr>
          <p:cNvPr id="666" name="Google Shape;666;p87"/>
          <p:cNvSpPr txBox="1"/>
          <p:nvPr/>
        </p:nvSpPr>
        <p:spPr>
          <a:xfrm>
            <a:off x="206175" y="4435500"/>
            <a:ext cx="8246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7020"/>
                </a:solidFill>
                <a:highlight>
                  <a:srgbClr val="F7F7F7"/>
                </a:highlight>
                <a:latin typeface="Courier New"/>
                <a:ea typeface="Courier New"/>
                <a:cs typeface="Courier New"/>
                <a:sym typeface="Courier New"/>
              </a:rPr>
              <a:t>addClusters</a:t>
            </a:r>
            <a:r>
              <a:rPr lang="en" sz="1800">
                <a:solidFill>
                  <a:srgbClr val="333333"/>
                </a:solidFill>
                <a:highlight>
                  <a:srgbClr val="F7F7F7"/>
                </a:highlight>
                <a:latin typeface="Courier New"/>
                <a:ea typeface="Courier New"/>
                <a:cs typeface="Courier New"/>
                <a:sym typeface="Courier New"/>
              </a:rPr>
              <a:t>(</a:t>
            </a:r>
            <a:r>
              <a:rPr lang="en" sz="1600">
                <a:solidFill>
                  <a:srgbClr val="333333"/>
                </a:solidFill>
                <a:highlight>
                  <a:srgbClr val="F7F7F7"/>
                </a:highlight>
                <a:latin typeface="Courier New"/>
                <a:ea typeface="Courier New"/>
                <a:cs typeface="Courier New"/>
                <a:sym typeface="Courier New"/>
              </a:rPr>
              <a:t>..., </a:t>
            </a:r>
            <a:r>
              <a:rPr lang="en" sz="1600">
                <a:solidFill>
                  <a:srgbClr val="24292F"/>
                </a:solidFill>
                <a:highlight>
                  <a:srgbClr val="FFFFFF"/>
                </a:highlight>
                <a:latin typeface="Courier New"/>
                <a:ea typeface="Courier New"/>
                <a:cs typeface="Courier New"/>
                <a:sym typeface="Courier New"/>
              </a:rPr>
              <a:t>reducedDims = "IterativeLSI", method = "</a:t>
            </a:r>
            <a:r>
              <a:rPr b="1" lang="en" sz="1600">
                <a:solidFill>
                  <a:srgbClr val="24292F"/>
                </a:solidFill>
                <a:highlight>
                  <a:srgbClr val="FFFFFF"/>
                </a:highlight>
                <a:latin typeface="Courier New"/>
                <a:ea typeface="Courier New"/>
                <a:cs typeface="Courier New"/>
                <a:sym typeface="Courier New"/>
              </a:rPr>
              <a:t>Seurat</a:t>
            </a:r>
            <a:r>
              <a:rPr lang="en" sz="1600">
                <a:solidFill>
                  <a:srgbClr val="24292F"/>
                </a:solidFill>
                <a:highlight>
                  <a:srgbClr val="FFFFFF"/>
                </a:highlight>
                <a:latin typeface="Courier New"/>
                <a:ea typeface="Courier New"/>
                <a:cs typeface="Courier New"/>
                <a:sym typeface="Courier New"/>
              </a:rPr>
              <a:t>",  resolution = N</a:t>
            </a:r>
            <a:r>
              <a:rPr lang="en" sz="1600">
                <a:solidFill>
                  <a:srgbClr val="333333"/>
                </a:solidFill>
                <a:highlight>
                  <a:srgbClr val="F7F7F7"/>
                </a:highlight>
                <a:latin typeface="Courier New"/>
                <a:ea typeface="Courier New"/>
                <a:cs typeface="Courier New"/>
                <a:sym typeface="Courier New"/>
              </a:rPr>
              <a:t>) N[0.4-1.2]</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8"/>
          <p:cNvSpPr txBox="1"/>
          <p:nvPr>
            <p:ph type="title"/>
          </p:nvPr>
        </p:nvSpPr>
        <p:spPr>
          <a:xfrm>
            <a:off x="221450" y="1670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to identify marker genes having accessibility data</a:t>
            </a:r>
            <a:endParaRPr/>
          </a:p>
        </p:txBody>
      </p:sp>
      <p:sp>
        <p:nvSpPr>
          <p:cNvPr id="672" name="Google Shape;672;p88"/>
          <p:cNvSpPr txBox="1"/>
          <p:nvPr/>
        </p:nvSpPr>
        <p:spPr>
          <a:xfrm>
            <a:off x="221450" y="1182450"/>
            <a:ext cx="8922600" cy="35709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rgbClr val="002B42"/>
              </a:buClr>
              <a:buSzPts val="2000"/>
              <a:buChar char="●"/>
            </a:pPr>
            <a:r>
              <a:rPr lang="en" sz="2000">
                <a:solidFill>
                  <a:srgbClr val="002B42"/>
                </a:solidFill>
              </a:rPr>
              <a:t>Gene expression is not known.</a:t>
            </a:r>
            <a:endParaRPr sz="2000">
              <a:solidFill>
                <a:srgbClr val="002B42"/>
              </a:solidFill>
            </a:endParaRPr>
          </a:p>
          <a:p>
            <a:pPr indent="-355600" lvl="0" marL="457200" rtl="0" algn="l">
              <a:lnSpc>
                <a:spcPct val="200000"/>
              </a:lnSpc>
              <a:spcBef>
                <a:spcPts val="0"/>
              </a:spcBef>
              <a:spcAft>
                <a:spcPts val="0"/>
              </a:spcAft>
              <a:buClr>
                <a:srgbClr val="002B42"/>
              </a:buClr>
              <a:buSzPts val="2000"/>
              <a:buChar char="●"/>
            </a:pPr>
            <a:r>
              <a:rPr b="1" lang="en" sz="2000">
                <a:solidFill>
                  <a:srgbClr val="002B42"/>
                </a:solidFill>
              </a:rPr>
              <a:t>Are the regulatory elements of a gene accessible?</a:t>
            </a:r>
            <a:endParaRPr b="1" sz="2000">
              <a:solidFill>
                <a:srgbClr val="002B42"/>
              </a:solidFill>
            </a:endParaRPr>
          </a:p>
          <a:p>
            <a:pPr indent="-355600" lvl="1" marL="914400" rtl="0" algn="l">
              <a:lnSpc>
                <a:spcPct val="200000"/>
              </a:lnSpc>
              <a:spcBef>
                <a:spcPts val="0"/>
              </a:spcBef>
              <a:spcAft>
                <a:spcPts val="0"/>
              </a:spcAft>
              <a:buClr>
                <a:srgbClr val="002B42"/>
              </a:buClr>
              <a:buSzPts val="2000"/>
              <a:buChar char="○"/>
            </a:pPr>
            <a:r>
              <a:rPr b="1" lang="en" sz="2000">
                <a:solidFill>
                  <a:srgbClr val="002B42"/>
                </a:solidFill>
              </a:rPr>
              <a:t>-&gt; high gene expression, high activity.</a:t>
            </a:r>
            <a:endParaRPr b="1" sz="2000">
              <a:solidFill>
                <a:srgbClr val="002B42"/>
              </a:solidFill>
            </a:endParaRPr>
          </a:p>
          <a:p>
            <a:pPr indent="-355600" lvl="0" marL="457200" rtl="0" algn="l">
              <a:lnSpc>
                <a:spcPct val="200000"/>
              </a:lnSpc>
              <a:spcBef>
                <a:spcPts val="0"/>
              </a:spcBef>
              <a:spcAft>
                <a:spcPts val="0"/>
              </a:spcAft>
              <a:buClr>
                <a:srgbClr val="002B42"/>
              </a:buClr>
              <a:buSzPts val="2000"/>
              <a:buChar char="●"/>
            </a:pPr>
            <a:r>
              <a:rPr b="1" lang="en" sz="2000" u="sng">
                <a:solidFill>
                  <a:srgbClr val="002B42"/>
                </a:solidFill>
              </a:rPr>
              <a:t>Infer the gene expression using the </a:t>
            </a:r>
            <a:r>
              <a:rPr b="1" lang="en" sz="2000" u="sng">
                <a:solidFill>
                  <a:srgbClr val="002B42"/>
                </a:solidFill>
              </a:rPr>
              <a:t>distance</a:t>
            </a:r>
            <a:r>
              <a:rPr b="1" lang="en" sz="2000" u="sng">
                <a:solidFill>
                  <a:srgbClr val="002B42"/>
                </a:solidFill>
              </a:rPr>
              <a:t> between the tile and the gene</a:t>
            </a:r>
            <a:r>
              <a:rPr b="1" lang="en" sz="2000">
                <a:solidFill>
                  <a:srgbClr val="002B42"/>
                </a:solidFill>
              </a:rPr>
              <a:t> -&gt; </a:t>
            </a:r>
            <a:r>
              <a:rPr b="1" i="1" lang="en" sz="2000">
                <a:solidFill>
                  <a:srgbClr val="002B42"/>
                </a:solidFill>
              </a:rPr>
              <a:t>GENE SCORE MATRIX</a:t>
            </a:r>
            <a:endParaRPr b="1" i="1" sz="2000">
              <a:solidFill>
                <a:srgbClr val="002B42"/>
              </a:solidFill>
            </a:endParaRPr>
          </a:p>
          <a:p>
            <a:pPr indent="-355600" lvl="0" marL="457200" rtl="0" algn="l">
              <a:lnSpc>
                <a:spcPct val="200000"/>
              </a:lnSpc>
              <a:spcBef>
                <a:spcPts val="0"/>
              </a:spcBef>
              <a:spcAft>
                <a:spcPts val="0"/>
              </a:spcAft>
              <a:buClr>
                <a:srgbClr val="002B42"/>
              </a:buClr>
              <a:buSzPts val="2000"/>
              <a:buChar char="●"/>
            </a:pPr>
            <a:r>
              <a:rPr lang="en" sz="2000">
                <a:solidFill>
                  <a:srgbClr val="002B42"/>
                </a:solidFill>
              </a:rPr>
              <a:t>Validate on scRNAseq and scATACseq datasets</a:t>
            </a:r>
            <a:endParaRPr sz="2000">
              <a:solidFill>
                <a:srgbClr val="002B4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9"/>
          <p:cNvSpPr txBox="1"/>
          <p:nvPr>
            <p:ph type="title"/>
          </p:nvPr>
        </p:nvSpPr>
        <p:spPr>
          <a:xfrm>
            <a:off x="152400" y="134866"/>
            <a:ext cx="7886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Best model to infer gene </a:t>
            </a:r>
            <a:r>
              <a:rPr lang="en"/>
              <a:t>score</a:t>
            </a:r>
            <a:r>
              <a:rPr lang="en"/>
              <a:t> matrix</a:t>
            </a:r>
            <a:endParaRPr/>
          </a:p>
        </p:txBody>
      </p:sp>
      <p:pic>
        <p:nvPicPr>
          <p:cNvPr id="679" name="Google Shape;679;p89"/>
          <p:cNvPicPr preferRelativeResize="0"/>
          <p:nvPr/>
        </p:nvPicPr>
        <p:blipFill rotWithShape="1">
          <a:blip r:embed="rId3">
            <a:alphaModFix/>
          </a:blip>
          <a:srcRect b="0" l="9820" r="0" t="0"/>
          <a:stretch/>
        </p:blipFill>
        <p:spPr>
          <a:xfrm>
            <a:off x="85724" y="871675"/>
            <a:ext cx="4965049" cy="3277926"/>
          </a:xfrm>
          <a:prstGeom prst="rect">
            <a:avLst/>
          </a:prstGeom>
          <a:noFill/>
          <a:ln>
            <a:noFill/>
          </a:ln>
        </p:spPr>
      </p:pic>
      <p:sp>
        <p:nvSpPr>
          <p:cNvPr id="680" name="Google Shape;680;p89"/>
          <p:cNvSpPr txBox="1"/>
          <p:nvPr/>
        </p:nvSpPr>
        <p:spPr>
          <a:xfrm>
            <a:off x="4719575" y="1356625"/>
            <a:ext cx="40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1" name="Google Shape;681;p89"/>
          <p:cNvSpPr txBox="1"/>
          <p:nvPr/>
        </p:nvSpPr>
        <p:spPr>
          <a:xfrm>
            <a:off x="152400" y="4422625"/>
            <a:ext cx="752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8761D"/>
                </a:solidFill>
                <a:highlight>
                  <a:srgbClr val="F8F8F8"/>
                </a:highlight>
                <a:uFill>
                  <a:noFill/>
                </a:uFill>
                <a:latin typeface="Courier New"/>
                <a:ea typeface="Courier New"/>
                <a:cs typeface="Courier New"/>
                <a:sym typeface="Courier New"/>
                <a:hlinkClick r:id="rId4">
                  <a:extLst>
                    <a:ext uri="{A12FA001-AC4F-418D-AE19-62706E023703}">
                      <ahyp:hlinkClr val="tx"/>
                    </a:ext>
                  </a:extLst>
                </a:hlinkClick>
              </a:rPr>
              <a:t>createArrowFiles</a:t>
            </a:r>
            <a:r>
              <a:rPr lang="en" sz="2000">
                <a:solidFill>
                  <a:srgbClr val="333333"/>
                </a:solidFill>
                <a:highlight>
                  <a:srgbClr val="F8F8F8"/>
                </a:highlight>
                <a:latin typeface="Courier New"/>
                <a:ea typeface="Courier New"/>
                <a:cs typeface="Courier New"/>
                <a:sym typeface="Courier New"/>
              </a:rPr>
              <a:t>(..,</a:t>
            </a:r>
            <a:r>
              <a:rPr lang="en" sz="2000">
                <a:solidFill>
                  <a:srgbClr val="333333"/>
                </a:solidFill>
                <a:highlight>
                  <a:srgbClr val="F8F8F8"/>
                </a:highlight>
                <a:latin typeface="Courier New"/>
                <a:ea typeface="Courier New"/>
                <a:cs typeface="Courier New"/>
                <a:sym typeface="Courier New"/>
              </a:rPr>
              <a:t>addGeneScoreMatrix</a:t>
            </a:r>
            <a:r>
              <a:rPr lang="en" sz="2000">
                <a:solidFill>
                  <a:srgbClr val="333333"/>
                </a:solidFill>
                <a:highlight>
                  <a:srgbClr val="F8F8F8"/>
                </a:highlight>
                <a:latin typeface="Courier New"/>
                <a:ea typeface="Courier New"/>
                <a:cs typeface="Courier New"/>
                <a:sym typeface="Courier New"/>
              </a:rPr>
              <a:t> = TRUE)</a:t>
            </a:r>
            <a:endParaRPr sz="2000">
              <a:solidFill>
                <a:srgbClr val="333333"/>
              </a:solidFill>
              <a:highlight>
                <a:srgbClr val="F8F8F8"/>
              </a:highlight>
              <a:latin typeface="Courier New"/>
              <a:ea typeface="Courier New"/>
              <a:cs typeface="Courier New"/>
              <a:sym typeface="Courier New"/>
            </a:endParaRPr>
          </a:p>
        </p:txBody>
      </p:sp>
      <p:sp>
        <p:nvSpPr>
          <p:cNvPr id="682" name="Google Shape;682;p89"/>
          <p:cNvSpPr txBox="1"/>
          <p:nvPr/>
        </p:nvSpPr>
        <p:spPr>
          <a:xfrm>
            <a:off x="4572000" y="886350"/>
            <a:ext cx="4305300" cy="326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900"/>
              <a:t>Inferring </a:t>
            </a:r>
            <a:r>
              <a:rPr b="1" lang="en" sz="1900"/>
              <a:t>gene score</a:t>
            </a:r>
            <a:r>
              <a:rPr lang="en" sz="1900"/>
              <a:t> using 56 models.</a:t>
            </a:r>
            <a:endParaRPr sz="1900"/>
          </a:p>
          <a:p>
            <a:pPr indent="-323850" lvl="0" marL="457200" rtl="0" algn="l">
              <a:lnSpc>
                <a:spcPct val="150000"/>
              </a:lnSpc>
              <a:spcBef>
                <a:spcPts val="0"/>
              </a:spcBef>
              <a:spcAft>
                <a:spcPts val="0"/>
              </a:spcAft>
              <a:buSzPts val="1500"/>
              <a:buChar char="●"/>
            </a:pPr>
            <a:r>
              <a:rPr lang="en" sz="1500"/>
              <a:t>Define gene window.</a:t>
            </a:r>
            <a:endParaRPr sz="1500"/>
          </a:p>
          <a:p>
            <a:pPr indent="-323850" lvl="0" marL="457200" rtl="0" algn="l">
              <a:lnSpc>
                <a:spcPct val="150000"/>
              </a:lnSpc>
              <a:spcBef>
                <a:spcPts val="0"/>
              </a:spcBef>
              <a:spcAft>
                <a:spcPts val="0"/>
              </a:spcAft>
              <a:buSzPts val="1500"/>
              <a:buChar char="●"/>
            </a:pPr>
            <a:r>
              <a:rPr lang="en" sz="1500"/>
              <a:t>Overlap tiles.</a:t>
            </a:r>
            <a:endParaRPr sz="1500"/>
          </a:p>
          <a:p>
            <a:pPr indent="-323850" lvl="0" marL="457200" rtl="0" algn="l">
              <a:lnSpc>
                <a:spcPct val="150000"/>
              </a:lnSpc>
              <a:spcBef>
                <a:spcPts val="0"/>
              </a:spcBef>
              <a:spcAft>
                <a:spcPts val="0"/>
              </a:spcAft>
              <a:buSzPts val="1500"/>
              <a:buChar char="●"/>
            </a:pPr>
            <a:r>
              <a:rPr lang="en" sz="1500"/>
              <a:t>Weigh distance and gene size.</a:t>
            </a:r>
            <a:endParaRPr sz="1500"/>
          </a:p>
          <a:p>
            <a:pPr indent="-323850" lvl="0" marL="457200" rtl="0" algn="l">
              <a:lnSpc>
                <a:spcPct val="150000"/>
              </a:lnSpc>
              <a:spcBef>
                <a:spcPts val="0"/>
              </a:spcBef>
              <a:spcAft>
                <a:spcPts val="0"/>
              </a:spcAft>
              <a:buSzPts val="1500"/>
              <a:buChar char="●"/>
            </a:pPr>
            <a:r>
              <a:rPr lang="en" sz="1500"/>
              <a:t>Weights multiplied by #Tn5 insertions within each tile.</a:t>
            </a:r>
            <a:endParaRPr sz="1500"/>
          </a:p>
          <a:p>
            <a:pPr indent="-323850" lvl="0" marL="457200" rtl="0" algn="l">
              <a:lnSpc>
                <a:spcPct val="150000"/>
              </a:lnSpc>
              <a:spcBef>
                <a:spcPts val="0"/>
              </a:spcBef>
              <a:spcAft>
                <a:spcPts val="0"/>
              </a:spcAft>
              <a:buSzPts val="1500"/>
              <a:buChar char="●"/>
            </a:pPr>
            <a:r>
              <a:rPr lang="en" sz="1500"/>
              <a:t>Summed across all tiles within the gene window -&gt; </a:t>
            </a:r>
            <a:r>
              <a:rPr b="1" lang="en" sz="1500" u="sng"/>
              <a:t>gene score</a:t>
            </a:r>
            <a:endParaRPr b="1" u="sng"/>
          </a:p>
          <a:p>
            <a:pPr indent="-317500" lvl="0" marL="457200" rtl="0" algn="l">
              <a:lnSpc>
                <a:spcPct val="150000"/>
              </a:lnSpc>
              <a:spcBef>
                <a:spcPts val="0"/>
              </a:spcBef>
              <a:spcAft>
                <a:spcPts val="0"/>
              </a:spcAft>
              <a:buSzPts val="1400"/>
              <a:buChar char="●"/>
            </a:pPr>
            <a:r>
              <a:rPr lang="en"/>
              <a:t>Depth normalized across genes</a:t>
            </a:r>
            <a:endParaRPr/>
          </a:p>
        </p:txBody>
      </p:sp>
      <p:sp>
        <p:nvSpPr>
          <p:cNvPr id="683" name="Google Shape;683;p89"/>
          <p:cNvSpPr txBox="1"/>
          <p:nvPr/>
        </p:nvSpPr>
        <p:spPr>
          <a:xfrm>
            <a:off x="-282075" y="4099525"/>
            <a:ext cx="40377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Helvetica Neue"/>
                <a:ea typeface="Helvetica Neue"/>
                <a:cs typeface="Helvetica Neue"/>
                <a:sym typeface="Helvetica Neue"/>
              </a:rPr>
              <a:t>Granja, Corces et al., Nature Genetics 2021</a:t>
            </a:r>
            <a:endParaRPr sz="900">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0"/>
          <p:cNvSpPr txBox="1"/>
          <p:nvPr>
            <p:ph type="title"/>
          </p:nvPr>
        </p:nvSpPr>
        <p:spPr>
          <a:xfrm>
            <a:off x="216225" y="152525"/>
            <a:ext cx="83583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000">
                <a:solidFill>
                  <a:srgbClr val="00D8EA"/>
                </a:solidFill>
              </a:rPr>
              <a:t>Relevant features </a:t>
            </a:r>
            <a:r>
              <a:rPr lang="en" sz="3000"/>
              <a:t>identification</a:t>
            </a:r>
            <a:endParaRPr sz="4800">
              <a:solidFill>
                <a:srgbClr val="00D8EA"/>
              </a:solidFill>
            </a:endParaRPr>
          </a:p>
        </p:txBody>
      </p:sp>
      <p:pic>
        <p:nvPicPr>
          <p:cNvPr id="690" name="Google Shape;690;p90"/>
          <p:cNvPicPr preferRelativeResize="0"/>
          <p:nvPr/>
        </p:nvPicPr>
        <p:blipFill>
          <a:blip r:embed="rId3">
            <a:alphaModFix/>
          </a:blip>
          <a:stretch>
            <a:fillRect/>
          </a:stretch>
        </p:blipFill>
        <p:spPr>
          <a:xfrm>
            <a:off x="6059475" y="3"/>
            <a:ext cx="3084526" cy="2609575"/>
          </a:xfrm>
          <a:prstGeom prst="rect">
            <a:avLst/>
          </a:prstGeom>
          <a:noFill/>
          <a:ln>
            <a:noFill/>
          </a:ln>
        </p:spPr>
      </p:pic>
      <p:sp>
        <p:nvSpPr>
          <p:cNvPr id="691" name="Google Shape;691;p90"/>
          <p:cNvSpPr txBox="1"/>
          <p:nvPr/>
        </p:nvSpPr>
        <p:spPr>
          <a:xfrm>
            <a:off x="50975" y="564650"/>
            <a:ext cx="3522600" cy="4066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Getting </a:t>
            </a:r>
            <a:r>
              <a:rPr lang="en" sz="1600">
                <a:solidFill>
                  <a:srgbClr val="002B42"/>
                </a:solidFill>
                <a:latin typeface="Helvetica Neue"/>
                <a:ea typeface="Helvetica Neue"/>
                <a:cs typeface="Helvetica Neue"/>
                <a:sym typeface="Helvetica Neue"/>
              </a:rPr>
              <a:t>the marker features</a:t>
            </a:r>
            <a:r>
              <a:rPr lang="en" sz="1600">
                <a:solidFill>
                  <a:srgbClr val="002B42"/>
                </a:solidFill>
                <a:latin typeface="Helvetica Neue"/>
                <a:ea typeface="Helvetica Neue"/>
                <a:cs typeface="Helvetica Neue"/>
                <a:sym typeface="Helvetica Neue"/>
              </a:rPr>
              <a:t> based on the cell specific high activity.</a:t>
            </a:r>
            <a:endParaRPr sz="1600">
              <a:solidFill>
                <a:srgbClr val="002B42"/>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600">
              <a:solidFill>
                <a:srgbClr val="002B42"/>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Marker features based on pairwise comparison of two matched cell groups:</a:t>
            </a:r>
            <a:endParaRPr sz="1600">
              <a:solidFill>
                <a:srgbClr val="002B42"/>
              </a:solidFill>
              <a:latin typeface="Helvetica Neue"/>
              <a:ea typeface="Helvetica Neue"/>
              <a:cs typeface="Helvetica Neue"/>
              <a:sym typeface="Helvetica Neue"/>
            </a:endParaRPr>
          </a:p>
          <a:p>
            <a:pPr indent="-330200" lvl="1" marL="9144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Select bias for matching</a:t>
            </a:r>
            <a:endParaRPr sz="1600">
              <a:solidFill>
                <a:srgbClr val="002B42"/>
              </a:solidFill>
              <a:latin typeface="Helvetica Neue"/>
              <a:ea typeface="Helvetica Neue"/>
              <a:cs typeface="Helvetica Neue"/>
              <a:sym typeface="Helvetica Neue"/>
            </a:endParaRPr>
          </a:p>
          <a:p>
            <a:pPr indent="-330200" lvl="1" marL="9144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Normalization to equal variance</a:t>
            </a:r>
            <a:endParaRPr sz="1600">
              <a:solidFill>
                <a:srgbClr val="002B42"/>
              </a:solidFill>
              <a:latin typeface="Helvetica Neue"/>
              <a:ea typeface="Helvetica Neue"/>
              <a:cs typeface="Helvetica Neue"/>
              <a:sym typeface="Helvetica Neue"/>
            </a:endParaRPr>
          </a:p>
          <a:p>
            <a:pPr indent="-330200" lvl="1" marL="9144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Nearest neighbor</a:t>
            </a:r>
            <a:endParaRPr sz="1600">
              <a:solidFill>
                <a:srgbClr val="002B42"/>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02B42"/>
              </a:buClr>
              <a:buSzPts val="1600"/>
              <a:buFont typeface="Helvetica Neue"/>
              <a:buChar char="●"/>
            </a:pPr>
            <a:r>
              <a:rPr lang="en" sz="1600">
                <a:solidFill>
                  <a:srgbClr val="002B42"/>
                </a:solidFill>
                <a:latin typeface="Helvetica Neue"/>
                <a:ea typeface="Helvetica Neue"/>
                <a:cs typeface="Helvetica Neue"/>
                <a:sym typeface="Helvetica Neue"/>
              </a:rPr>
              <a:t>Significant markers one group vs matched group</a:t>
            </a:r>
            <a:endParaRPr sz="1600">
              <a:solidFill>
                <a:srgbClr val="002B4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300">
              <a:solidFill>
                <a:srgbClr val="333333"/>
              </a:solidFill>
              <a:highlight>
                <a:srgbClr val="FFFFFF"/>
              </a:highlight>
              <a:latin typeface="Helvetica Neue"/>
              <a:ea typeface="Helvetica Neue"/>
              <a:cs typeface="Helvetica Neue"/>
              <a:sym typeface="Helvetica Neue"/>
            </a:endParaRPr>
          </a:p>
        </p:txBody>
      </p:sp>
      <p:sp>
        <p:nvSpPr>
          <p:cNvPr id="692" name="Google Shape;692;p90"/>
          <p:cNvSpPr txBox="1"/>
          <p:nvPr/>
        </p:nvSpPr>
        <p:spPr>
          <a:xfrm>
            <a:off x="0" y="4388600"/>
            <a:ext cx="866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getMarkerFeatures</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useMatrix = "</a:t>
            </a:r>
            <a:r>
              <a:rPr b="1" lang="en" sz="1600">
                <a:solidFill>
                  <a:srgbClr val="24292F"/>
                </a:solidFill>
                <a:highlight>
                  <a:srgbClr val="FFFFFF"/>
                </a:highlight>
                <a:latin typeface="Courier New"/>
                <a:ea typeface="Courier New"/>
                <a:cs typeface="Courier New"/>
                <a:sym typeface="Courier New"/>
              </a:rPr>
              <a:t>GeneScoreMatrix</a:t>
            </a:r>
            <a:r>
              <a:rPr lang="en" sz="1600">
                <a:solidFill>
                  <a:srgbClr val="24292F"/>
                </a:solidFill>
                <a:highlight>
                  <a:srgbClr val="FFFFFF"/>
                </a:highlight>
                <a:latin typeface="Courier New"/>
                <a:ea typeface="Courier New"/>
                <a:cs typeface="Courier New"/>
                <a:sym typeface="Courier New"/>
              </a:rPr>
              <a:t>",groupBy = "Clusters",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bias = c("</a:t>
            </a:r>
            <a:r>
              <a:rPr b="1" lang="en" sz="1600">
                <a:solidFill>
                  <a:srgbClr val="24292F"/>
                </a:solidFill>
                <a:highlight>
                  <a:srgbClr val="FFFFFF"/>
                </a:highlight>
                <a:latin typeface="Courier New"/>
                <a:ea typeface="Courier New"/>
                <a:cs typeface="Courier New"/>
                <a:sym typeface="Courier New"/>
              </a:rPr>
              <a:t>TSSEnrichment", "log10(nFrags)</a:t>
            </a:r>
            <a:r>
              <a:rPr lang="en" sz="1600">
                <a:solidFill>
                  <a:srgbClr val="24292F"/>
                </a:solidFill>
                <a:highlight>
                  <a:srgbClr val="FFFFFF"/>
                </a:highlight>
                <a:latin typeface="Courier New"/>
                <a:ea typeface="Courier New"/>
                <a:cs typeface="Courier New"/>
                <a:sym typeface="Courier New"/>
              </a:rPr>
              <a:t>")</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pic>
        <p:nvPicPr>
          <p:cNvPr id="693" name="Google Shape;693;p90"/>
          <p:cNvPicPr preferRelativeResize="0"/>
          <p:nvPr/>
        </p:nvPicPr>
        <p:blipFill>
          <a:blip r:embed="rId4">
            <a:alphaModFix/>
          </a:blip>
          <a:stretch>
            <a:fillRect/>
          </a:stretch>
        </p:blipFill>
        <p:spPr>
          <a:xfrm>
            <a:off x="3510475" y="1032852"/>
            <a:ext cx="3084525" cy="1179873"/>
          </a:xfrm>
          <a:prstGeom prst="rect">
            <a:avLst/>
          </a:prstGeom>
          <a:noFill/>
          <a:ln>
            <a:noFill/>
          </a:ln>
        </p:spPr>
      </p:pic>
      <p:pic>
        <p:nvPicPr>
          <p:cNvPr id="694" name="Google Shape;694;p90"/>
          <p:cNvPicPr preferRelativeResize="0"/>
          <p:nvPr/>
        </p:nvPicPr>
        <p:blipFill>
          <a:blip r:embed="rId5">
            <a:alphaModFix/>
          </a:blip>
          <a:stretch>
            <a:fillRect/>
          </a:stretch>
        </p:blipFill>
        <p:spPr>
          <a:xfrm>
            <a:off x="3559950" y="2356250"/>
            <a:ext cx="2985563" cy="21675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1"/>
          <p:cNvSpPr txBox="1"/>
          <p:nvPr>
            <p:ph type="title"/>
          </p:nvPr>
        </p:nvSpPr>
        <p:spPr>
          <a:xfrm>
            <a:off x="155225" y="468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t>To summarize so far</a:t>
            </a:r>
            <a:endParaRPr sz="3400"/>
          </a:p>
        </p:txBody>
      </p:sp>
      <p:sp>
        <p:nvSpPr>
          <p:cNvPr id="700" name="Google Shape;700;p91"/>
          <p:cNvSpPr txBox="1"/>
          <p:nvPr/>
        </p:nvSpPr>
        <p:spPr>
          <a:xfrm>
            <a:off x="226200" y="833250"/>
            <a:ext cx="8917800" cy="4186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Create a ArchR project using the fragments.tsv file</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In ArchR command specify the thresholds for min fragment size and TSS enrichment</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Specify to add the Tile Matrix, GeneScore matrix</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Plots to verify the trend across samples</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Add Doublets score and filter for doublets, then check!</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Add IterativeLSI for normalization</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AddUMAP, AddClusters using </a:t>
            </a:r>
            <a:r>
              <a:rPr lang="en" sz="2000">
                <a:solidFill>
                  <a:srgbClr val="002B42"/>
                </a:solidFill>
                <a:latin typeface="Helvetica Neue"/>
                <a:ea typeface="Helvetica Neue"/>
                <a:cs typeface="Helvetica Neue"/>
                <a:sym typeface="Helvetica Neue"/>
              </a:rPr>
              <a:t>IterativeLSI (on LSI space)</a:t>
            </a:r>
            <a:endParaRPr sz="2000">
              <a:solidFill>
                <a:srgbClr val="002B42"/>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rgbClr val="002B42"/>
              </a:buClr>
              <a:buSzPts val="2000"/>
              <a:buFont typeface="Helvetica Neue"/>
              <a:buChar char="●"/>
            </a:pPr>
            <a:r>
              <a:rPr lang="en" sz="2000">
                <a:solidFill>
                  <a:srgbClr val="002B42"/>
                </a:solidFill>
                <a:latin typeface="Helvetica Neue"/>
                <a:ea typeface="Helvetica Neue"/>
                <a:cs typeface="Helvetica Neue"/>
                <a:sym typeface="Helvetica Neue"/>
              </a:rPr>
              <a:t>Use GeneScoreMatrix to get the marker features</a:t>
            </a:r>
            <a:endParaRPr sz="2000">
              <a:solidFill>
                <a:srgbClr val="002B42"/>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2"/>
          <p:cNvSpPr txBox="1"/>
          <p:nvPr>
            <p:ph type="title"/>
          </p:nvPr>
        </p:nvSpPr>
        <p:spPr>
          <a:xfrm>
            <a:off x="155225" y="2754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t>Break ~ 5 minutes</a:t>
            </a:r>
            <a:endParaRPr sz="4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3"/>
          <p:cNvSpPr txBox="1"/>
          <p:nvPr/>
        </p:nvSpPr>
        <p:spPr>
          <a:xfrm>
            <a:off x="177900" y="1431575"/>
            <a:ext cx="87882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 sz="3600">
                <a:solidFill>
                  <a:srgbClr val="002A40"/>
                </a:solidFill>
              </a:rPr>
              <a:t>7</a:t>
            </a:r>
            <a:r>
              <a:rPr lang="en" sz="3600">
                <a:solidFill>
                  <a:srgbClr val="002A40"/>
                </a:solidFill>
              </a:rPr>
              <a:t>. Advance analysis: Calling Peaks and Motif enrichment</a:t>
            </a:r>
            <a:endParaRPr sz="4000">
              <a:solidFill>
                <a:srgbClr val="002A40"/>
              </a:solidFill>
            </a:endParaRPr>
          </a:p>
        </p:txBody>
      </p:sp>
      <p:sp>
        <p:nvSpPr>
          <p:cNvPr id="711" name="Google Shape;711;p93"/>
          <p:cNvSpPr txBox="1"/>
          <p:nvPr/>
        </p:nvSpPr>
        <p:spPr>
          <a:xfrm>
            <a:off x="266700" y="4400550"/>
            <a:ext cx="7886700" cy="7389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000">
                <a:latin typeface="Helvetica Neue"/>
                <a:ea typeface="Helvetica Neue"/>
                <a:cs typeface="Helvetica Neue"/>
                <a:sym typeface="Helvetica Neue"/>
              </a:rPr>
              <a:t>ArchR: </a:t>
            </a:r>
            <a:r>
              <a:rPr b="1" lang="en" sz="1600">
                <a:solidFill>
                  <a:srgbClr val="007020"/>
                </a:solidFill>
                <a:highlight>
                  <a:srgbClr val="F7F7F7"/>
                </a:highlight>
                <a:latin typeface="Courier New"/>
                <a:ea typeface="Courier New"/>
                <a:cs typeface="Courier New"/>
                <a:sym typeface="Courier New"/>
              </a:rPr>
              <a:t>addGroupCoverages(); addReproduciblePeakSet</a:t>
            </a:r>
            <a:r>
              <a:rPr lang="en" sz="1600">
                <a:solidFill>
                  <a:srgbClr val="333333"/>
                </a:solidFill>
                <a:highlight>
                  <a:srgbClr val="F7F7F7"/>
                </a:highlight>
                <a:latin typeface="Courier New"/>
                <a:ea typeface="Courier New"/>
                <a:cs typeface="Courier New"/>
                <a:sym typeface="Courier New"/>
              </a:rPr>
              <a:t>(); </a:t>
            </a:r>
            <a:r>
              <a:rPr b="1" lang="en" sz="1600">
                <a:solidFill>
                  <a:srgbClr val="007020"/>
                </a:solidFill>
                <a:highlight>
                  <a:srgbClr val="F7F7F7"/>
                </a:highlight>
                <a:latin typeface="Courier New"/>
                <a:ea typeface="Courier New"/>
                <a:cs typeface="Courier New"/>
                <a:sym typeface="Courier New"/>
              </a:rPr>
              <a:t>peakAnnoEnrichment</a:t>
            </a:r>
            <a:r>
              <a:rPr lang="en" sz="1600">
                <a:solidFill>
                  <a:srgbClr val="333333"/>
                </a:solidFill>
                <a:highlight>
                  <a:srgbClr val="F7F7F7"/>
                </a:highlight>
                <a:latin typeface="Courier New"/>
                <a:ea typeface="Courier New"/>
                <a:cs typeface="Courier New"/>
                <a:sym typeface="Courier New"/>
              </a:rPr>
              <a:t>()</a:t>
            </a:r>
            <a:endParaRPr sz="2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4"/>
          <p:cNvSpPr txBox="1"/>
          <p:nvPr>
            <p:ph type="title"/>
          </p:nvPr>
        </p:nvSpPr>
        <p:spPr>
          <a:xfrm>
            <a:off x="115350" y="62400"/>
            <a:ext cx="87708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Where are the cell-type specific enhancers?</a:t>
            </a:r>
            <a:endParaRPr/>
          </a:p>
        </p:txBody>
      </p:sp>
      <p:sp>
        <p:nvSpPr>
          <p:cNvPr id="717" name="Google Shape;717;p94"/>
          <p:cNvSpPr txBox="1"/>
          <p:nvPr/>
        </p:nvSpPr>
        <p:spPr>
          <a:xfrm>
            <a:off x="214300" y="609600"/>
            <a:ext cx="83154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0000"/>
              </a:buClr>
              <a:buSzPts val="2100"/>
              <a:buFont typeface="Helvetica Neue"/>
              <a:buChar char="●"/>
            </a:pPr>
            <a:r>
              <a:rPr lang="en" sz="2100">
                <a:solidFill>
                  <a:srgbClr val="FF0000"/>
                </a:solidFill>
                <a:latin typeface="Helvetica Neue"/>
                <a:ea typeface="Helvetica Neue"/>
                <a:cs typeface="Helvetica Neue"/>
                <a:sym typeface="Helvetica Neue"/>
              </a:rPr>
              <a:t>Peak-calling!</a:t>
            </a:r>
            <a:endParaRPr sz="2100">
              <a:solidFill>
                <a:srgbClr val="FF0000"/>
              </a:solidFill>
              <a:latin typeface="Helvetica Neue"/>
              <a:ea typeface="Helvetica Neue"/>
              <a:cs typeface="Helvetica Neue"/>
              <a:sym typeface="Helvetica Neue"/>
            </a:endParaRPr>
          </a:p>
          <a:p>
            <a:pPr indent="0" lvl="0" marL="457200" rtl="0" algn="l">
              <a:spcBef>
                <a:spcPts val="0"/>
              </a:spcBef>
              <a:spcAft>
                <a:spcPts val="0"/>
              </a:spcAft>
              <a:buNone/>
            </a:pPr>
            <a:r>
              <a:t/>
            </a:r>
            <a:endParaRPr sz="2100">
              <a:solidFill>
                <a:srgbClr val="002A40"/>
              </a:solidFill>
              <a:latin typeface="Helvetica Neue"/>
              <a:ea typeface="Helvetica Neue"/>
              <a:cs typeface="Helvetica Neue"/>
              <a:sym typeface="Helvetica Neue"/>
            </a:endParaRPr>
          </a:p>
        </p:txBody>
      </p:sp>
      <p:grpSp>
        <p:nvGrpSpPr>
          <p:cNvPr id="718" name="Google Shape;718;p94"/>
          <p:cNvGrpSpPr/>
          <p:nvPr/>
        </p:nvGrpSpPr>
        <p:grpSpPr>
          <a:xfrm>
            <a:off x="313426" y="1607218"/>
            <a:ext cx="7960713" cy="3304806"/>
            <a:chOff x="214301" y="1607218"/>
            <a:chExt cx="7960713" cy="3304806"/>
          </a:xfrm>
        </p:grpSpPr>
        <p:grpSp>
          <p:nvGrpSpPr>
            <p:cNvPr id="719" name="Google Shape;719;p94"/>
            <p:cNvGrpSpPr/>
            <p:nvPr/>
          </p:nvGrpSpPr>
          <p:grpSpPr>
            <a:xfrm>
              <a:off x="214301" y="1607218"/>
              <a:ext cx="4185352" cy="3304806"/>
              <a:chOff x="152400" y="1519175"/>
              <a:chExt cx="3840125" cy="3155850"/>
            </a:xfrm>
          </p:grpSpPr>
          <p:pic>
            <p:nvPicPr>
              <p:cNvPr id="720" name="Google Shape;720;p94"/>
              <p:cNvPicPr preferRelativeResize="0"/>
              <p:nvPr/>
            </p:nvPicPr>
            <p:blipFill>
              <a:blip r:embed="rId3">
                <a:alphaModFix/>
              </a:blip>
              <a:stretch>
                <a:fillRect/>
              </a:stretch>
            </p:blipFill>
            <p:spPr>
              <a:xfrm>
                <a:off x="152400" y="1519175"/>
                <a:ext cx="3110702" cy="3074699"/>
              </a:xfrm>
              <a:prstGeom prst="rect">
                <a:avLst/>
              </a:prstGeom>
              <a:noFill/>
              <a:ln>
                <a:noFill/>
              </a:ln>
            </p:spPr>
          </p:pic>
          <p:sp>
            <p:nvSpPr>
              <p:cNvPr id="721" name="Google Shape;721;p94"/>
              <p:cNvSpPr/>
              <p:nvPr/>
            </p:nvSpPr>
            <p:spPr>
              <a:xfrm>
                <a:off x="2800925" y="2918225"/>
                <a:ext cx="1191600" cy="175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2" name="Google Shape;722;p94"/>
            <p:cNvPicPr preferRelativeResize="0"/>
            <p:nvPr/>
          </p:nvPicPr>
          <p:blipFill>
            <a:blip r:embed="rId4">
              <a:alphaModFix/>
            </a:blip>
            <a:stretch>
              <a:fillRect/>
            </a:stretch>
          </p:blipFill>
          <p:spPr>
            <a:xfrm>
              <a:off x="3759053" y="1674075"/>
              <a:ext cx="4415961" cy="3074701"/>
            </a:xfrm>
            <a:prstGeom prst="rect">
              <a:avLst/>
            </a:prstGeom>
            <a:noFill/>
            <a:ln>
              <a:noFill/>
            </a:ln>
          </p:spPr>
        </p:pic>
        <p:sp>
          <p:nvSpPr>
            <p:cNvPr id="723" name="Google Shape;723;p94"/>
            <p:cNvSpPr/>
            <p:nvPr/>
          </p:nvSpPr>
          <p:spPr>
            <a:xfrm>
              <a:off x="3843850" y="3998050"/>
              <a:ext cx="555900" cy="7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94"/>
          <p:cNvSpPr txBox="1"/>
          <p:nvPr/>
        </p:nvSpPr>
        <p:spPr>
          <a:xfrm>
            <a:off x="214300" y="4725725"/>
            <a:ext cx="64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elvetica Neue"/>
                <a:ea typeface="Helvetica Neue"/>
                <a:cs typeface="Helvetica Neue"/>
                <a:sym typeface="Helvetica Neue"/>
              </a:rPr>
              <a:t>Trevino et al, Science 2020</a:t>
            </a:r>
            <a:endParaRPr sz="1000">
              <a:latin typeface="Helvetica Neue"/>
              <a:ea typeface="Helvetica Neue"/>
              <a:cs typeface="Helvetica Neue"/>
              <a:sym typeface="Helvetica Neue"/>
            </a:endParaRPr>
          </a:p>
        </p:txBody>
      </p:sp>
      <p:sp>
        <p:nvSpPr>
          <p:cNvPr id="725" name="Google Shape;725;p94"/>
          <p:cNvSpPr txBox="1"/>
          <p:nvPr/>
        </p:nvSpPr>
        <p:spPr>
          <a:xfrm>
            <a:off x="5039100" y="460257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rgbClr val="006699"/>
                </a:solidFill>
                <a:highlight>
                  <a:srgbClr val="FFFFFF"/>
                </a:highlight>
                <a:latin typeface="Roboto"/>
                <a:ea typeface="Roboto"/>
                <a:cs typeface="Roboto"/>
                <a:sym typeface="Roboto"/>
                <a:hlinkClick r:id="rId5">
                  <a:extLst>
                    <a:ext uri="{A12FA001-AC4F-418D-AE19-62706E023703}">
                      <ahyp:hlinkClr val="tx"/>
                    </a:ext>
                  </a:extLst>
                </a:hlinkClick>
              </a:rPr>
              <a:t>Nature Reviews Methods Primers</a:t>
            </a:r>
            <a:r>
              <a:rPr lang="en" sz="1200">
                <a:solidFill>
                  <a:srgbClr val="222222"/>
                </a:solidFill>
                <a:highlight>
                  <a:srgbClr val="FFFFFF"/>
                </a:highlight>
                <a:latin typeface="Roboto"/>
                <a:ea typeface="Roboto"/>
                <a:cs typeface="Roboto"/>
                <a:sym typeface="Roboto"/>
              </a:rPr>
              <a:t>, 2021 </a:t>
            </a:r>
            <a:endParaRPr sz="1200">
              <a:solidFill>
                <a:srgbClr val="222222"/>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lang="en" sz="1200">
                <a:solidFill>
                  <a:srgbClr val="222222"/>
                </a:solidFill>
                <a:highlight>
                  <a:srgbClr val="FFFFFF"/>
                </a:highlight>
                <a:latin typeface="Roboto"/>
                <a:ea typeface="Roboto"/>
                <a:cs typeface="Roboto"/>
                <a:sym typeface="Roboto"/>
              </a:rPr>
              <a:t>vol</a:t>
            </a:r>
            <a:r>
              <a:rPr lang="en"/>
              <a:t> 2021</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5"/>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Motivating Ideas</a:t>
            </a:r>
            <a:endParaRPr/>
          </a:p>
        </p:txBody>
      </p:sp>
      <p:sp>
        <p:nvSpPr>
          <p:cNvPr id="731" name="Google Shape;731;p95"/>
          <p:cNvSpPr txBox="1"/>
          <p:nvPr>
            <p:ph idx="1" type="body"/>
          </p:nvPr>
        </p:nvSpPr>
        <p:spPr>
          <a:xfrm>
            <a:off x="457200" y="1106669"/>
            <a:ext cx="7886700" cy="3263400"/>
          </a:xfrm>
          <a:prstGeom prst="rect">
            <a:avLst/>
          </a:prstGeom>
        </p:spPr>
        <p:txBody>
          <a:bodyPr anchorCtr="0" anchor="t" bIns="0" lIns="0" spcFirstLastPara="1" rIns="0" wrap="square" tIns="0">
            <a:noAutofit/>
          </a:bodyPr>
          <a:lstStyle/>
          <a:p>
            <a:pPr indent="-311150" lvl="0" marL="457200" rtl="0" algn="l">
              <a:spcBef>
                <a:spcPts val="800"/>
              </a:spcBef>
              <a:spcAft>
                <a:spcPts val="0"/>
              </a:spcAft>
              <a:buSzPts val="1300"/>
              <a:buChar char="•"/>
            </a:pPr>
            <a:r>
              <a:rPr lang="en" sz="2000"/>
              <a:t>We </a:t>
            </a:r>
            <a:r>
              <a:rPr lang="en" sz="2000"/>
              <a:t>cannot</a:t>
            </a:r>
            <a:r>
              <a:rPr lang="en" sz="2000"/>
              <a:t> identify enhancer regions for each cell due to the sparsity of signal</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b="1" lang="en" sz="2000" u="sng"/>
              <a:t>Assumption</a:t>
            </a:r>
            <a:r>
              <a:rPr lang="en" sz="2000"/>
              <a:t>: Cells of the same type share enhancers</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lang="en" sz="2000"/>
              <a:t>Combining information across multiple cells within a cluster will allow us to identify enhancers</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lang="en" sz="2000"/>
              <a:t>Distinguish signal from noise?</a:t>
            </a:r>
            <a:endParaRPr sz="2000"/>
          </a:p>
          <a:p>
            <a:pPr indent="0" lvl="0" marL="457200" rtl="0" algn="l">
              <a:spcBef>
                <a:spcPts val="800"/>
              </a:spcBef>
              <a:spcAft>
                <a:spcPts val="0"/>
              </a:spcAft>
              <a:buNone/>
            </a:pPr>
            <a:r>
              <a:t/>
            </a:r>
            <a:endParaRPr sz="2000"/>
          </a:p>
          <a:p>
            <a:pPr indent="-311150" lvl="0" marL="457200" rtl="0" algn="l">
              <a:spcBef>
                <a:spcPts val="800"/>
              </a:spcBef>
              <a:spcAft>
                <a:spcPts val="0"/>
              </a:spcAft>
              <a:buSzPts val="1300"/>
              <a:buChar char="•"/>
            </a:pPr>
            <a:r>
              <a:rPr lang="en" sz="2000"/>
              <a:t>Enter Peak calling!</a:t>
            </a:r>
            <a:endParaRPr sz="2000"/>
          </a:p>
        </p:txBody>
      </p:sp>
      <p:grpSp>
        <p:nvGrpSpPr>
          <p:cNvPr id="732" name="Google Shape;732;p95"/>
          <p:cNvGrpSpPr/>
          <p:nvPr/>
        </p:nvGrpSpPr>
        <p:grpSpPr>
          <a:xfrm>
            <a:off x="6067259" y="3335793"/>
            <a:ext cx="3077182" cy="1807695"/>
            <a:chOff x="5866000" y="2976000"/>
            <a:chExt cx="3242552" cy="2167500"/>
          </a:xfrm>
        </p:grpSpPr>
        <p:pic>
          <p:nvPicPr>
            <p:cNvPr id="733" name="Google Shape;733;p95"/>
            <p:cNvPicPr preferRelativeResize="0"/>
            <p:nvPr/>
          </p:nvPicPr>
          <p:blipFill>
            <a:blip r:embed="rId3">
              <a:alphaModFix/>
            </a:blip>
            <a:stretch>
              <a:fillRect/>
            </a:stretch>
          </p:blipFill>
          <p:spPr>
            <a:xfrm>
              <a:off x="5866000" y="2976000"/>
              <a:ext cx="3242552" cy="2167500"/>
            </a:xfrm>
            <a:prstGeom prst="rect">
              <a:avLst/>
            </a:prstGeom>
            <a:noFill/>
            <a:ln>
              <a:noFill/>
            </a:ln>
          </p:spPr>
        </p:pic>
        <p:sp>
          <p:nvSpPr>
            <p:cNvPr id="734" name="Google Shape;734;p95"/>
            <p:cNvSpPr/>
            <p:nvPr/>
          </p:nvSpPr>
          <p:spPr>
            <a:xfrm>
              <a:off x="8136100" y="449162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5"/>
            <p:cNvSpPr/>
            <p:nvPr/>
          </p:nvSpPr>
          <p:spPr>
            <a:xfrm>
              <a:off x="8217800" y="396287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5"/>
            <p:cNvSpPr/>
            <p:nvPr/>
          </p:nvSpPr>
          <p:spPr>
            <a:xfrm>
              <a:off x="8254550" y="3324900"/>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6"/>
          <p:cNvSpPr txBox="1"/>
          <p:nvPr>
            <p:ph type="title"/>
          </p:nvPr>
        </p:nvSpPr>
        <p:spPr>
          <a:xfrm>
            <a:off x="560350" y="1507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signal and what is noise?</a:t>
            </a:r>
            <a:endParaRPr/>
          </a:p>
        </p:txBody>
      </p:sp>
      <p:grpSp>
        <p:nvGrpSpPr>
          <p:cNvPr id="742" name="Google Shape;742;p96"/>
          <p:cNvGrpSpPr/>
          <p:nvPr/>
        </p:nvGrpSpPr>
        <p:grpSpPr>
          <a:xfrm>
            <a:off x="1131882" y="764037"/>
            <a:ext cx="7137830" cy="4379434"/>
            <a:chOff x="6177543" y="2976000"/>
            <a:chExt cx="3242552" cy="2167500"/>
          </a:xfrm>
        </p:grpSpPr>
        <p:pic>
          <p:nvPicPr>
            <p:cNvPr id="743" name="Google Shape;743;p96"/>
            <p:cNvPicPr preferRelativeResize="0"/>
            <p:nvPr/>
          </p:nvPicPr>
          <p:blipFill>
            <a:blip r:embed="rId3">
              <a:alphaModFix/>
            </a:blip>
            <a:stretch>
              <a:fillRect/>
            </a:stretch>
          </p:blipFill>
          <p:spPr>
            <a:xfrm>
              <a:off x="6177543" y="2976000"/>
              <a:ext cx="3242552" cy="2167500"/>
            </a:xfrm>
            <a:prstGeom prst="rect">
              <a:avLst/>
            </a:prstGeom>
            <a:noFill/>
            <a:ln>
              <a:noFill/>
            </a:ln>
          </p:spPr>
        </p:pic>
        <p:sp>
          <p:nvSpPr>
            <p:cNvPr id="744" name="Google Shape;744;p96"/>
            <p:cNvSpPr/>
            <p:nvPr/>
          </p:nvSpPr>
          <p:spPr>
            <a:xfrm>
              <a:off x="8482259" y="449162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6"/>
            <p:cNvSpPr/>
            <p:nvPr/>
          </p:nvSpPr>
          <p:spPr>
            <a:xfrm>
              <a:off x="8529343" y="3962875"/>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6"/>
            <p:cNvSpPr/>
            <p:nvPr/>
          </p:nvSpPr>
          <p:spPr>
            <a:xfrm>
              <a:off x="8566093" y="3324900"/>
              <a:ext cx="212100" cy="10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4"/>
          <p:cNvSpPr txBox="1"/>
          <p:nvPr>
            <p:ph type="title"/>
          </p:nvPr>
        </p:nvSpPr>
        <p:spPr>
          <a:xfrm>
            <a:off x="203350" y="106050"/>
            <a:ext cx="88392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a:t>Chromatin accessibility </a:t>
            </a:r>
            <a:endParaRPr/>
          </a:p>
        </p:txBody>
      </p:sp>
      <p:pic>
        <p:nvPicPr>
          <p:cNvPr id="145" name="Google Shape;145;p34"/>
          <p:cNvPicPr preferRelativeResize="0"/>
          <p:nvPr/>
        </p:nvPicPr>
        <p:blipFill>
          <a:blip r:embed="rId3">
            <a:alphaModFix/>
          </a:blip>
          <a:stretch>
            <a:fillRect/>
          </a:stretch>
        </p:blipFill>
        <p:spPr>
          <a:xfrm>
            <a:off x="1867024" y="703175"/>
            <a:ext cx="7276974" cy="2739525"/>
          </a:xfrm>
          <a:prstGeom prst="rect">
            <a:avLst/>
          </a:prstGeom>
          <a:noFill/>
          <a:ln>
            <a:noFill/>
          </a:ln>
        </p:spPr>
      </p:pic>
      <p:sp>
        <p:nvSpPr>
          <p:cNvPr id="146" name="Google Shape;146;p34"/>
          <p:cNvSpPr txBox="1"/>
          <p:nvPr/>
        </p:nvSpPr>
        <p:spPr>
          <a:xfrm>
            <a:off x="3339125" y="3172525"/>
            <a:ext cx="379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Helvetica Neue"/>
                <a:ea typeface="Helvetica Neue"/>
                <a:cs typeface="Helvetica Neue"/>
                <a:sym typeface="Helvetica Neue"/>
              </a:rPr>
              <a:t>Klemm et al, </a:t>
            </a:r>
            <a:r>
              <a:rPr i="1" lang="en" sz="1000" u="sng">
                <a:solidFill>
                  <a:srgbClr val="006699"/>
                </a:solidFill>
                <a:highlight>
                  <a:srgbClr val="FFFFFF"/>
                </a:highlight>
                <a:latin typeface="Roboto"/>
                <a:ea typeface="Roboto"/>
                <a:cs typeface="Roboto"/>
                <a:sym typeface="Roboto"/>
                <a:hlinkClick r:id="rId4">
                  <a:extLst>
                    <a:ext uri="{A12FA001-AC4F-418D-AE19-62706E023703}">
                      <ahyp:hlinkClr val="tx"/>
                    </a:ext>
                  </a:extLst>
                </a:hlinkClick>
              </a:rPr>
              <a:t>Nature Reviews Genetics</a:t>
            </a:r>
            <a:endParaRPr sz="1000">
              <a:latin typeface="Helvetica Neue"/>
              <a:ea typeface="Helvetica Neue"/>
              <a:cs typeface="Helvetica Neue"/>
              <a:sym typeface="Helvetica Neue"/>
            </a:endParaRPr>
          </a:p>
        </p:txBody>
      </p:sp>
      <p:pic>
        <p:nvPicPr>
          <p:cNvPr id="147" name="Google Shape;147;p34"/>
          <p:cNvPicPr preferRelativeResize="0"/>
          <p:nvPr/>
        </p:nvPicPr>
        <p:blipFill>
          <a:blip r:embed="rId5">
            <a:alphaModFix/>
          </a:blip>
          <a:stretch>
            <a:fillRect/>
          </a:stretch>
        </p:blipFill>
        <p:spPr>
          <a:xfrm>
            <a:off x="355300" y="590413"/>
            <a:ext cx="1323919" cy="2965050"/>
          </a:xfrm>
          <a:prstGeom prst="rect">
            <a:avLst/>
          </a:prstGeom>
          <a:noFill/>
          <a:ln>
            <a:noFill/>
          </a:ln>
        </p:spPr>
      </p:pic>
      <p:sp>
        <p:nvSpPr>
          <p:cNvPr id="148" name="Google Shape;148;p34"/>
          <p:cNvSpPr txBox="1"/>
          <p:nvPr/>
        </p:nvSpPr>
        <p:spPr>
          <a:xfrm>
            <a:off x="50950" y="3678625"/>
            <a:ext cx="9144000" cy="1349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800"/>
              </a:spcBef>
              <a:spcAft>
                <a:spcPts val="0"/>
              </a:spcAft>
              <a:buClr>
                <a:srgbClr val="002B42"/>
              </a:buClr>
              <a:buSzPts val="1700"/>
              <a:buChar char="●"/>
            </a:pPr>
            <a:r>
              <a:rPr lang="en" sz="1700">
                <a:solidFill>
                  <a:srgbClr val="002B42"/>
                </a:solidFill>
                <a:highlight>
                  <a:schemeClr val="lt1"/>
                </a:highlight>
              </a:rPr>
              <a:t>Nucleosome is an octamer of histone proteins wrapped by ~147 bp of DNA.</a:t>
            </a:r>
            <a:endParaRPr sz="1700">
              <a:solidFill>
                <a:srgbClr val="002B42"/>
              </a:solidFill>
              <a:highlight>
                <a:schemeClr val="lt1"/>
              </a:highlight>
            </a:endParaRPr>
          </a:p>
          <a:p>
            <a:pPr indent="-336550" lvl="0" marL="457200" rtl="0" algn="l">
              <a:lnSpc>
                <a:spcPct val="115000"/>
              </a:lnSpc>
              <a:spcBef>
                <a:spcPts val="0"/>
              </a:spcBef>
              <a:spcAft>
                <a:spcPts val="0"/>
              </a:spcAft>
              <a:buClr>
                <a:srgbClr val="002B42"/>
              </a:buClr>
              <a:buSzPts val="1700"/>
              <a:buChar char="●"/>
            </a:pPr>
            <a:r>
              <a:rPr lang="en" sz="1700">
                <a:solidFill>
                  <a:srgbClr val="002B42"/>
                </a:solidFill>
                <a:highlight>
                  <a:schemeClr val="lt1"/>
                </a:highlight>
              </a:rPr>
              <a:t>Organized into chromatin with limited accessibility to external factors.</a:t>
            </a:r>
            <a:endParaRPr sz="1700">
              <a:solidFill>
                <a:srgbClr val="002B42"/>
              </a:solidFill>
              <a:highlight>
                <a:schemeClr val="lt1"/>
              </a:highlight>
            </a:endParaRPr>
          </a:p>
          <a:p>
            <a:pPr indent="-336550" lvl="0" marL="457200" rtl="0" algn="l">
              <a:lnSpc>
                <a:spcPct val="115000"/>
              </a:lnSpc>
              <a:spcBef>
                <a:spcPts val="0"/>
              </a:spcBef>
              <a:spcAft>
                <a:spcPts val="0"/>
              </a:spcAft>
              <a:buClr>
                <a:srgbClr val="002B42"/>
              </a:buClr>
              <a:buSzPts val="1700"/>
              <a:buChar char="●"/>
            </a:pPr>
            <a:r>
              <a:rPr lang="en" sz="1700">
                <a:solidFill>
                  <a:srgbClr val="002B42"/>
                </a:solidFill>
              </a:rPr>
              <a:t>A</a:t>
            </a:r>
            <a:r>
              <a:rPr lang="en" sz="1700">
                <a:solidFill>
                  <a:srgbClr val="002B42"/>
                </a:solidFill>
                <a:highlight>
                  <a:schemeClr val="lt1"/>
                </a:highlight>
              </a:rPr>
              <a:t>ccessibility is dynamic and </a:t>
            </a:r>
            <a:r>
              <a:rPr lang="en" sz="1700">
                <a:solidFill>
                  <a:srgbClr val="002B42"/>
                </a:solidFill>
                <a:highlight>
                  <a:srgbClr val="FFFFFF"/>
                </a:highlight>
              </a:rPr>
              <a:t>depends by the occupancy and topological organization of nucleosomes.</a:t>
            </a:r>
            <a:endParaRPr sz="1700">
              <a:solidFill>
                <a:srgbClr val="002B4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7"/>
          <p:cNvSpPr txBox="1"/>
          <p:nvPr>
            <p:ph type="title"/>
          </p:nvPr>
        </p:nvSpPr>
        <p:spPr>
          <a:xfrm>
            <a:off x="257800"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Peak calling</a:t>
            </a:r>
            <a:endParaRPr/>
          </a:p>
        </p:txBody>
      </p:sp>
      <p:pic>
        <p:nvPicPr>
          <p:cNvPr id="752" name="Google Shape;752;p97"/>
          <p:cNvPicPr preferRelativeResize="0"/>
          <p:nvPr/>
        </p:nvPicPr>
        <p:blipFill>
          <a:blip r:embed="rId3">
            <a:alphaModFix/>
          </a:blip>
          <a:stretch>
            <a:fillRect/>
          </a:stretch>
        </p:blipFill>
        <p:spPr>
          <a:xfrm>
            <a:off x="45050" y="622852"/>
            <a:ext cx="8019174" cy="4452901"/>
          </a:xfrm>
          <a:prstGeom prst="rect">
            <a:avLst/>
          </a:prstGeom>
          <a:noFill/>
          <a:ln>
            <a:noFill/>
          </a:ln>
        </p:spPr>
      </p:pic>
      <p:sp>
        <p:nvSpPr>
          <p:cNvPr id="753" name="Google Shape;753;p97"/>
          <p:cNvSpPr/>
          <p:nvPr/>
        </p:nvSpPr>
        <p:spPr>
          <a:xfrm>
            <a:off x="727400" y="4054050"/>
            <a:ext cx="1059900" cy="16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4" name="Google Shape;754;p97"/>
          <p:cNvSpPr/>
          <p:nvPr/>
        </p:nvSpPr>
        <p:spPr>
          <a:xfrm>
            <a:off x="6299650" y="3699725"/>
            <a:ext cx="1764600" cy="70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8"/>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Peak calling: MACS2-shift-extend</a:t>
            </a:r>
            <a:endParaRPr/>
          </a:p>
        </p:txBody>
      </p:sp>
      <p:pic>
        <p:nvPicPr>
          <p:cNvPr id="760" name="Google Shape;760;p98"/>
          <p:cNvPicPr preferRelativeResize="0"/>
          <p:nvPr/>
        </p:nvPicPr>
        <p:blipFill>
          <a:blip r:embed="rId3">
            <a:alphaModFix/>
          </a:blip>
          <a:stretch>
            <a:fillRect/>
          </a:stretch>
        </p:blipFill>
        <p:spPr>
          <a:xfrm>
            <a:off x="152400" y="1420556"/>
            <a:ext cx="5407177" cy="3722951"/>
          </a:xfrm>
          <a:prstGeom prst="rect">
            <a:avLst/>
          </a:prstGeom>
          <a:noFill/>
          <a:ln>
            <a:noFill/>
          </a:ln>
        </p:spPr>
      </p:pic>
      <p:sp>
        <p:nvSpPr>
          <p:cNvPr id="761" name="Google Shape;761;p98"/>
          <p:cNvSpPr txBox="1"/>
          <p:nvPr/>
        </p:nvSpPr>
        <p:spPr>
          <a:xfrm>
            <a:off x="2884575" y="3975900"/>
            <a:ext cx="6648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addReproduciblePeakSet</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groupBy = "Clusters",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pathToMacs2 = findMacs2(),</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method = "q"</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
        <p:nvSpPr>
          <p:cNvPr id="762" name="Google Shape;762;p98"/>
          <p:cNvSpPr/>
          <p:nvPr/>
        </p:nvSpPr>
        <p:spPr>
          <a:xfrm>
            <a:off x="4522600" y="2388250"/>
            <a:ext cx="166800" cy="629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3" name="Google Shape;763;p98"/>
          <p:cNvCxnSpPr>
            <a:stCxn id="762" idx="1"/>
          </p:cNvCxnSpPr>
          <p:nvPr/>
        </p:nvCxnSpPr>
        <p:spPr>
          <a:xfrm>
            <a:off x="4689400" y="2703100"/>
            <a:ext cx="1084800" cy="0"/>
          </a:xfrm>
          <a:prstGeom prst="straightConnector1">
            <a:avLst/>
          </a:prstGeom>
          <a:noFill/>
          <a:ln cap="flat" cmpd="sng" w="9525">
            <a:solidFill>
              <a:schemeClr val="dk2"/>
            </a:solidFill>
            <a:prstDash val="solid"/>
            <a:round/>
            <a:headEnd len="med" w="med" type="none"/>
            <a:tailEnd len="med" w="med" type="triangle"/>
          </a:ln>
        </p:spPr>
      </p:cxnSp>
      <p:sp>
        <p:nvSpPr>
          <p:cNvPr id="764" name="Google Shape;764;p98"/>
          <p:cNvSpPr txBox="1"/>
          <p:nvPr/>
        </p:nvSpPr>
        <p:spPr>
          <a:xfrm>
            <a:off x="5785800" y="2402350"/>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Fragments from individual cells belonging to a given cluster</a:t>
            </a:r>
            <a:endParaRPr>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9"/>
          <p:cNvSpPr txBox="1"/>
          <p:nvPr>
            <p:ph type="title"/>
          </p:nvPr>
        </p:nvSpPr>
        <p:spPr>
          <a:xfrm>
            <a:off x="455750" y="1855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Reproducibility</a:t>
            </a:r>
            <a:r>
              <a:rPr lang="en"/>
              <a:t> assessed by calling peaks separately for each sample</a:t>
            </a:r>
            <a:endParaRPr/>
          </a:p>
        </p:txBody>
      </p:sp>
      <p:sp>
        <p:nvSpPr>
          <p:cNvPr id="770" name="Google Shape;770;p99"/>
          <p:cNvSpPr txBox="1"/>
          <p:nvPr/>
        </p:nvSpPr>
        <p:spPr>
          <a:xfrm>
            <a:off x="2884575" y="3975900"/>
            <a:ext cx="6648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addReproduciblePeakSet</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groupBy = "Clusters",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pathToMacs2 = findMacs2(),</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method = "q"</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
        <p:nvSpPr>
          <p:cNvPr id="771" name="Google Shape;771;p99"/>
          <p:cNvSpPr txBox="1"/>
          <p:nvPr/>
        </p:nvSpPr>
        <p:spPr>
          <a:xfrm>
            <a:off x="297250" y="2389925"/>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Fragments from </a:t>
            </a:r>
            <a:r>
              <a:rPr lang="en" u="sng">
                <a:latin typeface="Helvetica Neue"/>
                <a:ea typeface="Helvetica Neue"/>
                <a:cs typeface="Helvetica Neue"/>
                <a:sym typeface="Helvetica Neue"/>
              </a:rPr>
              <a:t>individual cells of </a:t>
            </a:r>
            <a:r>
              <a:rPr b="1" lang="en" u="sng">
                <a:latin typeface="Helvetica Neue"/>
                <a:ea typeface="Helvetica Neue"/>
                <a:cs typeface="Helvetica Neue"/>
                <a:sym typeface="Helvetica Neue"/>
              </a:rPr>
              <a:t>sample1</a:t>
            </a:r>
            <a:r>
              <a:rPr lang="en">
                <a:latin typeface="Helvetica Neue"/>
                <a:ea typeface="Helvetica Neue"/>
                <a:cs typeface="Helvetica Neue"/>
                <a:sym typeface="Helvetica Neue"/>
              </a:rPr>
              <a:t> belonging to a given cluster</a:t>
            </a:r>
            <a:endParaRPr>
              <a:latin typeface="Helvetica Neue"/>
              <a:ea typeface="Helvetica Neue"/>
              <a:cs typeface="Helvetica Neue"/>
              <a:sym typeface="Helvetica Neue"/>
            </a:endParaRPr>
          </a:p>
        </p:txBody>
      </p:sp>
      <p:pic>
        <p:nvPicPr>
          <p:cNvPr id="772" name="Google Shape;772;p99"/>
          <p:cNvPicPr preferRelativeResize="0"/>
          <p:nvPr/>
        </p:nvPicPr>
        <p:blipFill>
          <a:blip r:embed="rId3">
            <a:alphaModFix/>
          </a:blip>
          <a:stretch>
            <a:fillRect/>
          </a:stretch>
        </p:blipFill>
        <p:spPr>
          <a:xfrm>
            <a:off x="76200" y="1229450"/>
            <a:ext cx="3952676" cy="1160475"/>
          </a:xfrm>
          <a:prstGeom prst="rect">
            <a:avLst/>
          </a:prstGeom>
          <a:noFill/>
          <a:ln>
            <a:noFill/>
          </a:ln>
        </p:spPr>
      </p:pic>
      <p:pic>
        <p:nvPicPr>
          <p:cNvPr id="773" name="Google Shape;773;p99"/>
          <p:cNvPicPr preferRelativeResize="0"/>
          <p:nvPr/>
        </p:nvPicPr>
        <p:blipFill>
          <a:blip r:embed="rId3">
            <a:alphaModFix/>
          </a:blip>
          <a:stretch>
            <a:fillRect/>
          </a:stretch>
        </p:blipFill>
        <p:spPr>
          <a:xfrm>
            <a:off x="4170625" y="1237725"/>
            <a:ext cx="3952676" cy="1160475"/>
          </a:xfrm>
          <a:prstGeom prst="rect">
            <a:avLst/>
          </a:prstGeom>
          <a:noFill/>
          <a:ln>
            <a:noFill/>
          </a:ln>
        </p:spPr>
      </p:pic>
      <p:sp>
        <p:nvSpPr>
          <p:cNvPr id="774" name="Google Shape;774;p99"/>
          <p:cNvSpPr/>
          <p:nvPr/>
        </p:nvSpPr>
        <p:spPr>
          <a:xfrm rot="5400000">
            <a:off x="1859038" y="1442225"/>
            <a:ext cx="234600" cy="16608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9"/>
          <p:cNvSpPr/>
          <p:nvPr/>
        </p:nvSpPr>
        <p:spPr>
          <a:xfrm rot="5400000">
            <a:off x="6029650" y="1450500"/>
            <a:ext cx="234600" cy="16608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9"/>
          <p:cNvSpPr txBox="1"/>
          <p:nvPr/>
        </p:nvSpPr>
        <p:spPr>
          <a:xfrm>
            <a:off x="4467863" y="2523800"/>
            <a:ext cx="335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Fragments from </a:t>
            </a:r>
            <a:r>
              <a:rPr lang="en" u="sng">
                <a:latin typeface="Helvetica Neue"/>
                <a:ea typeface="Helvetica Neue"/>
                <a:cs typeface="Helvetica Neue"/>
                <a:sym typeface="Helvetica Neue"/>
              </a:rPr>
              <a:t>individual cells of </a:t>
            </a:r>
            <a:r>
              <a:rPr b="1" lang="en" u="sng">
                <a:latin typeface="Helvetica Neue"/>
                <a:ea typeface="Helvetica Neue"/>
                <a:cs typeface="Helvetica Neue"/>
                <a:sym typeface="Helvetica Neue"/>
              </a:rPr>
              <a:t>sample2</a:t>
            </a:r>
            <a:r>
              <a:rPr lang="en">
                <a:latin typeface="Helvetica Neue"/>
                <a:ea typeface="Helvetica Neue"/>
                <a:cs typeface="Helvetica Neue"/>
                <a:sym typeface="Helvetica Neue"/>
              </a:rPr>
              <a:t> belonging to a given cluster</a:t>
            </a:r>
            <a:endParaRPr>
              <a:latin typeface="Helvetica Neue"/>
              <a:ea typeface="Helvetica Neue"/>
              <a:cs typeface="Helvetica Neue"/>
              <a:sym typeface="Helvetica Neue"/>
            </a:endParaRPr>
          </a:p>
        </p:txBody>
      </p:sp>
      <p:sp>
        <p:nvSpPr>
          <p:cNvPr id="777" name="Google Shape;777;p99"/>
          <p:cNvSpPr txBox="1"/>
          <p:nvPr/>
        </p:nvSpPr>
        <p:spPr>
          <a:xfrm>
            <a:off x="329050" y="3406125"/>
            <a:ext cx="664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addGroupCoverages</a:t>
            </a:r>
            <a:r>
              <a:rPr lang="en" sz="1600">
                <a:solidFill>
                  <a:srgbClr val="333333"/>
                </a:solidFill>
                <a:highlight>
                  <a:srgbClr val="F7F7F7"/>
                </a:highlight>
                <a:latin typeface="Courier New"/>
                <a:ea typeface="Courier New"/>
                <a:cs typeface="Courier New"/>
                <a:sym typeface="Courier New"/>
              </a:rPr>
              <a:t>(ArchRProj = demo_proj, </a:t>
            </a:r>
            <a:endParaRPr sz="1600">
              <a:solidFill>
                <a:srgbClr val="333333"/>
              </a:solidFill>
              <a:highlight>
                <a:srgbClr val="F7F7F7"/>
              </a:highlight>
              <a:latin typeface="Courier New"/>
              <a:ea typeface="Courier New"/>
              <a:cs typeface="Courier New"/>
              <a:sym typeface="Courier New"/>
            </a:endParaRPr>
          </a:p>
          <a:p>
            <a:pPr indent="457200" lvl="0" marL="0" rtl="0" algn="l">
              <a:spcBef>
                <a:spcPts val="0"/>
              </a:spcBef>
              <a:spcAft>
                <a:spcPts val="0"/>
              </a:spcAft>
              <a:buNone/>
            </a:pPr>
            <a:r>
              <a:rPr lang="en" sz="1600">
                <a:solidFill>
                  <a:srgbClr val="333333"/>
                </a:solidFill>
                <a:highlight>
                  <a:srgbClr val="F7F7F7"/>
                </a:highlight>
                <a:latin typeface="Courier New"/>
                <a:ea typeface="Courier New"/>
                <a:cs typeface="Courier New"/>
                <a:sym typeface="Courier New"/>
              </a:rPr>
              <a:t>groupBy = "Clusters")</a:t>
            </a:r>
            <a:endParaRPr sz="1600">
              <a:solidFill>
                <a:schemeClr val="dk1"/>
              </a:solidFill>
              <a:latin typeface="Helvetica Neue"/>
              <a:ea typeface="Helvetica Neue"/>
              <a:cs typeface="Helvetica Neue"/>
              <a:sym typeface="Helvetica Neue"/>
            </a:endParaRPr>
          </a:p>
        </p:txBody>
      </p:sp>
      <p:cxnSp>
        <p:nvCxnSpPr>
          <p:cNvPr id="778" name="Google Shape;778;p99"/>
          <p:cNvCxnSpPr/>
          <p:nvPr/>
        </p:nvCxnSpPr>
        <p:spPr>
          <a:xfrm rot="10800000">
            <a:off x="1328550" y="2938525"/>
            <a:ext cx="380700" cy="605100"/>
          </a:xfrm>
          <a:prstGeom prst="straightConnector1">
            <a:avLst/>
          </a:prstGeom>
          <a:noFill/>
          <a:ln cap="flat" cmpd="sng" w="9525">
            <a:solidFill>
              <a:schemeClr val="dk2"/>
            </a:solidFill>
            <a:prstDash val="solid"/>
            <a:round/>
            <a:headEnd len="med" w="med" type="none"/>
            <a:tailEnd len="med" w="med" type="triangle"/>
          </a:ln>
        </p:spPr>
      </p:cxnSp>
      <p:cxnSp>
        <p:nvCxnSpPr>
          <p:cNvPr id="779" name="Google Shape;779;p99"/>
          <p:cNvCxnSpPr/>
          <p:nvPr/>
        </p:nvCxnSpPr>
        <p:spPr>
          <a:xfrm flipH="1" rot="10800000">
            <a:off x="1816600" y="3085075"/>
            <a:ext cx="2996100" cy="46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0"/>
          <p:cNvSpPr txBox="1"/>
          <p:nvPr>
            <p:ph type="title"/>
          </p:nvPr>
        </p:nvSpPr>
        <p:spPr>
          <a:xfrm>
            <a:off x="501775" y="1897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(ArchR) steps to obtain a list of all peaks</a:t>
            </a:r>
            <a:endParaRPr/>
          </a:p>
        </p:txBody>
      </p:sp>
      <p:sp>
        <p:nvSpPr>
          <p:cNvPr id="785" name="Google Shape;785;p100"/>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For each cell-type/cluster</a:t>
            </a:r>
            <a:endParaRPr/>
          </a:p>
          <a:p>
            <a:pPr indent="-317500" lvl="1" marL="914400" rtl="0" algn="l">
              <a:spcBef>
                <a:spcPts val="0"/>
              </a:spcBef>
              <a:spcAft>
                <a:spcPts val="0"/>
              </a:spcAft>
              <a:buSzPts val="1400"/>
              <a:buChar char="•"/>
            </a:pPr>
            <a:r>
              <a:rPr lang="en"/>
              <a:t>Keep list of </a:t>
            </a:r>
            <a:r>
              <a:rPr lang="en" u="sng"/>
              <a:t>non-overlapping 501 bp</a:t>
            </a:r>
            <a:r>
              <a:rPr lang="en"/>
              <a:t> peaks that are</a:t>
            </a:r>
            <a:endParaRPr/>
          </a:p>
          <a:p>
            <a:pPr indent="-317500" lvl="2" marL="1371600" rtl="0" algn="l">
              <a:spcBef>
                <a:spcPts val="0"/>
              </a:spcBef>
              <a:spcAft>
                <a:spcPts val="0"/>
              </a:spcAft>
              <a:buSzPts val="1400"/>
              <a:buChar char="•"/>
            </a:pPr>
            <a:r>
              <a:rPr lang="en" u="sng"/>
              <a:t>Reproducible</a:t>
            </a:r>
            <a:r>
              <a:rPr lang="en"/>
              <a:t> across samples</a:t>
            </a:r>
            <a:endParaRPr/>
          </a:p>
          <a:p>
            <a:pPr indent="-317500" lvl="2" marL="1371600" rtl="0" algn="l">
              <a:spcBef>
                <a:spcPts val="0"/>
              </a:spcBef>
              <a:spcAft>
                <a:spcPts val="0"/>
              </a:spcAft>
              <a:buSzPts val="1400"/>
              <a:buChar char="•"/>
            </a:pPr>
            <a:r>
              <a:rPr lang="en" u="sng"/>
              <a:t>Most significant</a:t>
            </a:r>
            <a:r>
              <a:rPr lang="en"/>
              <a:t> in terms of enrichment over noise</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Will allow us to identify peak regions either </a:t>
            </a:r>
            <a:r>
              <a:rPr lang="en"/>
              <a:t>unique</a:t>
            </a:r>
            <a:r>
              <a:rPr lang="en"/>
              <a:t> to or common across cell-types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1"/>
          <p:cNvSpPr txBox="1"/>
          <p:nvPr>
            <p:ph type="title"/>
          </p:nvPr>
        </p:nvSpPr>
        <p:spPr>
          <a:xfrm>
            <a:off x="628650" y="2678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Peak matrix contains accessibility of each peak for each cell</a:t>
            </a:r>
            <a:endParaRPr/>
          </a:p>
        </p:txBody>
      </p:sp>
      <p:graphicFrame>
        <p:nvGraphicFramePr>
          <p:cNvPr id="791" name="Google Shape;791;p101"/>
          <p:cNvGraphicFramePr/>
          <p:nvPr/>
        </p:nvGraphicFramePr>
        <p:xfrm>
          <a:off x="952500" y="1619250"/>
          <a:ext cx="3000000" cy="3000000"/>
        </p:xfrm>
        <a:graphic>
          <a:graphicData uri="http://schemas.openxmlformats.org/drawingml/2006/table">
            <a:tbl>
              <a:tblPr>
                <a:noFill/>
                <a:tableStyleId>{57150912-6A89-4093-A364-92F08BE0EBEB}</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Cell_1</a:t>
                      </a:r>
                      <a:endParaRPr/>
                    </a:p>
                  </a:txBody>
                  <a:tcPr marT="91425" marB="91425" marR="91425" marL="91425"/>
                </a:tc>
                <a:tc>
                  <a:txBody>
                    <a:bodyPr/>
                    <a:lstStyle/>
                    <a:p>
                      <a:pPr indent="0" lvl="0" marL="0" rtl="0" algn="ctr">
                        <a:spcBef>
                          <a:spcPts val="0"/>
                        </a:spcBef>
                        <a:spcAft>
                          <a:spcPts val="0"/>
                        </a:spcAft>
                        <a:buNone/>
                      </a:pPr>
                      <a:r>
                        <a:rPr lang="en"/>
                        <a:t>Cell_2</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Cell_m</a:t>
                      </a:r>
                      <a:endParaRPr/>
                    </a:p>
                  </a:txBody>
                  <a:tcPr marT="91425" marB="91425" marR="91425" marL="91425"/>
                </a:tc>
              </a:tr>
              <a:tr h="381000">
                <a:tc>
                  <a:txBody>
                    <a:bodyPr/>
                    <a:lstStyle/>
                    <a:p>
                      <a:pPr indent="0" lvl="0" marL="0" rtl="0" algn="ctr">
                        <a:spcBef>
                          <a:spcPts val="0"/>
                        </a:spcBef>
                        <a:spcAft>
                          <a:spcPts val="0"/>
                        </a:spcAft>
                        <a:buNone/>
                      </a:pPr>
                      <a:r>
                        <a:rPr lang="en"/>
                        <a:t>Peak_1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lang="en"/>
                        <a:t>Peak_2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Peak_n</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bl>
          </a:graphicData>
        </a:graphic>
      </p:graphicFrame>
      <p:sp>
        <p:nvSpPr>
          <p:cNvPr id="792" name="Google Shape;792;p101"/>
          <p:cNvSpPr/>
          <p:nvPr/>
        </p:nvSpPr>
        <p:spPr>
          <a:xfrm rot="5400000">
            <a:off x="5206925" y="846275"/>
            <a:ext cx="156000" cy="576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01"/>
          <p:cNvSpPr txBox="1"/>
          <p:nvPr/>
        </p:nvSpPr>
        <p:spPr>
          <a:xfrm>
            <a:off x="2474375" y="3861550"/>
            <a:ext cx="56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Counts of insertions in each cell mapping to a given cell</a:t>
            </a:r>
            <a:endParaRPr>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2"/>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4</a:t>
            </a:r>
            <a:endParaRPr/>
          </a:p>
        </p:txBody>
      </p:sp>
      <p:sp>
        <p:nvSpPr>
          <p:cNvPr id="799" name="Google Shape;799;p102"/>
          <p:cNvSpPr txBox="1"/>
          <p:nvPr/>
        </p:nvSpPr>
        <p:spPr>
          <a:xfrm>
            <a:off x="255900" y="1100350"/>
            <a:ext cx="8150400" cy="2096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Are the counts of the number of insertions in each peak normalized across cells?</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Yes</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No</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3"/>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5</a:t>
            </a:r>
            <a:endParaRPr/>
          </a:p>
        </p:txBody>
      </p:sp>
      <p:sp>
        <p:nvSpPr>
          <p:cNvPr id="805" name="Google Shape;805;p103"/>
          <p:cNvSpPr txBox="1"/>
          <p:nvPr/>
        </p:nvSpPr>
        <p:spPr>
          <a:xfrm>
            <a:off x="255900" y="1100350"/>
            <a:ext cx="8150400" cy="2733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What could be reasons why the same regions equally accessible in two cells have different numbers of sequenced insertions?</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Differences in total number of mapped fragments</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Differences in Signal-to-noise/TSS enrichment</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Both</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4"/>
          <p:cNvSpPr txBox="1"/>
          <p:nvPr>
            <p:ph type="title"/>
          </p:nvPr>
        </p:nvSpPr>
        <p:spPr>
          <a:xfrm>
            <a:off x="628650" y="2385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Wilcoxon test to identify differentially accessible peak regions</a:t>
            </a:r>
            <a:endParaRPr/>
          </a:p>
        </p:txBody>
      </p:sp>
      <p:graphicFrame>
        <p:nvGraphicFramePr>
          <p:cNvPr id="811" name="Google Shape;811;p104"/>
          <p:cNvGraphicFramePr/>
          <p:nvPr/>
        </p:nvGraphicFramePr>
        <p:xfrm>
          <a:off x="9225" y="1835400"/>
          <a:ext cx="3000000" cy="3000000"/>
        </p:xfrm>
        <a:graphic>
          <a:graphicData uri="http://schemas.openxmlformats.org/drawingml/2006/table">
            <a:tbl>
              <a:tblPr>
                <a:noFill/>
                <a:tableStyleId>{57150912-6A89-4093-A364-92F08BE0EBEB}</a:tableStyleId>
              </a:tblPr>
              <a:tblGrid>
                <a:gridCol w="482600"/>
                <a:gridCol w="482600"/>
                <a:gridCol w="482600"/>
                <a:gridCol w="482600"/>
                <a:gridCol w="482600"/>
                <a:gridCol w="482600"/>
                <a:gridCol w="482600"/>
                <a:gridCol w="482600"/>
                <a:gridCol w="482600"/>
                <a:gridCol w="482600"/>
                <a:gridCol w="482600"/>
                <a:gridCol w="482600"/>
                <a:gridCol w="482600"/>
                <a:gridCol w="482600"/>
                <a:gridCol w="4826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c1</a:t>
                      </a:r>
                      <a:endParaRPr/>
                    </a:p>
                  </a:txBody>
                  <a:tcPr marT="91425" marB="91425" marR="91425" marL="91425"/>
                </a:tc>
                <a:tc>
                  <a:txBody>
                    <a:bodyPr/>
                    <a:lstStyle/>
                    <a:p>
                      <a:pPr indent="0" lvl="0" marL="0" rtl="0" algn="ctr">
                        <a:spcBef>
                          <a:spcPts val="0"/>
                        </a:spcBef>
                        <a:spcAft>
                          <a:spcPts val="0"/>
                        </a:spcAft>
                        <a:buNone/>
                      </a:pPr>
                      <a:r>
                        <a:rPr lang="en"/>
                        <a:t>c2</a:t>
                      </a:r>
                      <a:endParaRPr/>
                    </a:p>
                  </a:txBody>
                  <a:tcPr marT="91425" marB="91425" marR="91425" marL="91425"/>
                </a:tc>
                <a:tc>
                  <a:txBody>
                    <a:bodyPr/>
                    <a:lstStyle/>
                    <a:p>
                      <a:pPr indent="0" lvl="0" marL="0" rtl="0" algn="ctr">
                        <a:spcBef>
                          <a:spcPts val="0"/>
                        </a:spcBef>
                        <a:spcAft>
                          <a:spcPts val="0"/>
                        </a:spcAft>
                        <a:buNone/>
                      </a:pPr>
                      <a:r>
                        <a:rPr lang="en"/>
                        <a:t>c3</a:t>
                      </a:r>
                      <a:endParaRPr/>
                    </a:p>
                  </a:txBody>
                  <a:tcPr marT="91425" marB="91425" marR="91425" marL="91425"/>
                </a:tc>
                <a:tc>
                  <a:txBody>
                    <a:bodyPr/>
                    <a:lstStyle/>
                    <a:p>
                      <a:pPr indent="0" lvl="0" marL="0" rtl="0" algn="ctr">
                        <a:spcBef>
                          <a:spcPts val="0"/>
                        </a:spcBef>
                        <a:spcAft>
                          <a:spcPts val="0"/>
                        </a:spcAft>
                        <a:buNone/>
                      </a:pPr>
                      <a:r>
                        <a:rPr lang="en"/>
                        <a:t>c4</a:t>
                      </a:r>
                      <a:endParaRPr/>
                    </a:p>
                  </a:txBody>
                  <a:tcPr marT="91425" marB="91425" marR="91425" marL="91425"/>
                </a:tc>
                <a:tc>
                  <a:txBody>
                    <a:bodyPr/>
                    <a:lstStyle/>
                    <a:p>
                      <a:pPr indent="0" lvl="0" marL="0" rtl="0" algn="ctr">
                        <a:spcBef>
                          <a:spcPts val="0"/>
                        </a:spcBef>
                        <a:spcAft>
                          <a:spcPts val="0"/>
                        </a:spcAft>
                        <a:buNone/>
                      </a:pPr>
                      <a:r>
                        <a:rPr lang="en"/>
                        <a:t>c5</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c93</a:t>
                      </a:r>
                      <a:endParaRPr/>
                    </a:p>
                  </a:txBody>
                  <a:tcPr marT="91425" marB="91425" marR="91425" marL="91425"/>
                </a:tc>
                <a:tc>
                  <a:txBody>
                    <a:bodyPr/>
                    <a:lstStyle/>
                    <a:p>
                      <a:pPr indent="0" lvl="0" marL="0" rtl="0" algn="ctr">
                        <a:spcBef>
                          <a:spcPts val="0"/>
                        </a:spcBef>
                        <a:spcAft>
                          <a:spcPts val="0"/>
                        </a:spcAft>
                        <a:buNone/>
                      </a:pPr>
                      <a:r>
                        <a:rPr lang="en"/>
                        <a:t>c94</a:t>
                      </a:r>
                      <a:endParaRPr/>
                    </a:p>
                  </a:txBody>
                  <a:tcPr marT="91425" marB="91425" marR="91425" marL="91425"/>
                </a:tc>
                <a:tc>
                  <a:txBody>
                    <a:bodyPr/>
                    <a:lstStyle/>
                    <a:p>
                      <a:pPr indent="0" lvl="0" marL="0" rtl="0" algn="ctr">
                        <a:spcBef>
                          <a:spcPts val="0"/>
                        </a:spcBef>
                        <a:spcAft>
                          <a:spcPts val="0"/>
                        </a:spcAft>
                        <a:buNone/>
                      </a:pPr>
                      <a:r>
                        <a:rPr lang="en"/>
                        <a:t>c95</a:t>
                      </a:r>
                      <a:endParaRPr/>
                    </a:p>
                  </a:txBody>
                  <a:tcPr marT="91425" marB="91425" marR="91425" marL="91425"/>
                </a:tc>
                <a:tc>
                  <a:txBody>
                    <a:bodyPr/>
                    <a:lstStyle/>
                    <a:p>
                      <a:pPr indent="0" lvl="0" marL="0" rtl="0" algn="ctr">
                        <a:spcBef>
                          <a:spcPts val="0"/>
                        </a:spcBef>
                        <a:spcAft>
                          <a:spcPts val="0"/>
                        </a:spcAft>
                        <a:buNone/>
                      </a:pPr>
                      <a:r>
                        <a:rPr lang="en"/>
                        <a:t>c96</a:t>
                      </a:r>
                      <a:endParaRPr/>
                    </a:p>
                  </a:txBody>
                  <a:tcPr marT="91425" marB="91425" marR="91425" marL="91425"/>
                </a:tc>
                <a:tc>
                  <a:txBody>
                    <a:bodyPr/>
                    <a:lstStyle/>
                    <a:p>
                      <a:pPr indent="0" lvl="0" marL="0" rtl="0" algn="ctr">
                        <a:spcBef>
                          <a:spcPts val="0"/>
                        </a:spcBef>
                        <a:spcAft>
                          <a:spcPts val="0"/>
                        </a:spcAft>
                        <a:buNone/>
                      </a:pPr>
                      <a:r>
                        <a:rPr lang="en"/>
                        <a:t>c97</a:t>
                      </a:r>
                      <a:endParaRPr/>
                    </a:p>
                  </a:txBody>
                  <a:tcPr marT="91425" marB="91425" marR="91425" marL="91425"/>
                </a:tc>
                <a:tc>
                  <a:txBody>
                    <a:bodyPr/>
                    <a:lstStyle/>
                    <a:p>
                      <a:pPr indent="0" lvl="0" marL="0" rtl="0" algn="ctr">
                        <a:spcBef>
                          <a:spcPts val="0"/>
                        </a:spcBef>
                        <a:spcAft>
                          <a:spcPts val="0"/>
                        </a:spcAft>
                        <a:buNone/>
                      </a:pPr>
                      <a:r>
                        <a:rPr lang="en"/>
                        <a:t>c98</a:t>
                      </a:r>
                      <a:endParaRPr/>
                    </a:p>
                  </a:txBody>
                  <a:tcPr marT="91425" marB="91425" marR="91425" marL="91425"/>
                </a:tc>
                <a:tc>
                  <a:txBody>
                    <a:bodyPr/>
                    <a:lstStyle/>
                    <a:p>
                      <a:pPr indent="0" lvl="0" marL="0" rtl="0" algn="ctr">
                        <a:spcBef>
                          <a:spcPts val="0"/>
                        </a:spcBef>
                        <a:spcAft>
                          <a:spcPts val="0"/>
                        </a:spcAft>
                        <a:buNone/>
                      </a:pPr>
                      <a:r>
                        <a:rPr lang="en"/>
                        <a:t>c99</a:t>
                      </a:r>
                      <a:endParaRPr/>
                    </a:p>
                  </a:txBody>
                  <a:tcPr marT="91425" marB="91425" marR="91425" marL="91425"/>
                </a:tc>
              </a:tr>
              <a:tr h="381000">
                <a:tc>
                  <a:txBody>
                    <a:bodyPr/>
                    <a:lstStyle/>
                    <a:p>
                      <a:pPr indent="0" lvl="0" marL="0" rtl="0" algn="ctr">
                        <a:spcBef>
                          <a:spcPts val="0"/>
                        </a:spcBef>
                        <a:spcAft>
                          <a:spcPts val="0"/>
                        </a:spcAft>
                        <a:buNone/>
                      </a:pPr>
                      <a:r>
                        <a:rPr lang="en"/>
                        <a:t>p1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p2</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t>
                      </a:r>
                      <a:endParaRPr/>
                    </a:p>
                  </a:txBody>
                  <a:tcPr marT="91425" marB="91425" marR="91425" marL="91425"/>
                </a:tc>
              </a:tr>
            </a:tbl>
          </a:graphicData>
        </a:graphic>
      </p:graphicFrame>
      <p:sp>
        <p:nvSpPr>
          <p:cNvPr id="812" name="Google Shape;812;p104"/>
          <p:cNvSpPr/>
          <p:nvPr/>
        </p:nvSpPr>
        <p:spPr>
          <a:xfrm rot="5400000">
            <a:off x="1616625" y="408050"/>
            <a:ext cx="156000" cy="2436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04"/>
          <p:cNvSpPr/>
          <p:nvPr/>
        </p:nvSpPr>
        <p:spPr>
          <a:xfrm rot="5400000">
            <a:off x="5471050" y="-52750"/>
            <a:ext cx="193200" cy="3395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04"/>
          <p:cNvSpPr txBox="1"/>
          <p:nvPr/>
        </p:nvSpPr>
        <p:spPr>
          <a:xfrm>
            <a:off x="2097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C1</a:t>
            </a:r>
            <a:endParaRPr>
              <a:latin typeface="Helvetica Neue"/>
              <a:ea typeface="Helvetica Neue"/>
              <a:cs typeface="Helvetica Neue"/>
              <a:sym typeface="Helvetica Neue"/>
            </a:endParaRPr>
          </a:p>
        </p:txBody>
      </p:sp>
      <p:sp>
        <p:nvSpPr>
          <p:cNvPr id="815" name="Google Shape;815;p104"/>
          <p:cNvSpPr txBox="1"/>
          <p:nvPr/>
        </p:nvSpPr>
        <p:spPr>
          <a:xfrm>
            <a:off x="42186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C5</a:t>
            </a:r>
            <a:endParaRPr>
              <a:latin typeface="Helvetica Neue"/>
              <a:ea typeface="Helvetica Neue"/>
              <a:cs typeface="Helvetica Neue"/>
              <a:sym typeface="Helvetica Neue"/>
            </a:endParaRPr>
          </a:p>
        </p:txBody>
      </p:sp>
      <p:sp>
        <p:nvSpPr>
          <p:cNvPr id="816" name="Google Shape;816;p104"/>
          <p:cNvSpPr txBox="1"/>
          <p:nvPr/>
        </p:nvSpPr>
        <p:spPr>
          <a:xfrm>
            <a:off x="179325" y="3910300"/>
            <a:ext cx="562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Cells in clusters C1 and cluster C5 are specifically chosen so they have a similar distribution of log10(nFrags) and TSS</a:t>
            </a:r>
            <a:endParaRPr>
              <a:solidFill>
                <a:srgbClr val="FF0000"/>
              </a:solidFill>
              <a:latin typeface="Helvetica Neue"/>
              <a:ea typeface="Helvetica Neue"/>
              <a:cs typeface="Helvetica Neue"/>
              <a:sym typeface="Helvetica Neue"/>
            </a:endParaRPr>
          </a:p>
        </p:txBody>
      </p:sp>
      <p:sp>
        <p:nvSpPr>
          <p:cNvPr id="817" name="Google Shape;817;p104"/>
          <p:cNvSpPr txBox="1"/>
          <p:nvPr/>
        </p:nvSpPr>
        <p:spPr>
          <a:xfrm>
            <a:off x="4656075" y="4232900"/>
            <a:ext cx="6648300" cy="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getMarkerFeatures</a:t>
            </a:r>
            <a:r>
              <a:rPr lang="en" sz="1200">
                <a:solidFill>
                  <a:srgbClr val="333333"/>
                </a:solidFill>
                <a:highlight>
                  <a:srgbClr val="F7F7F7"/>
                </a:highlight>
                <a:latin typeface="Courier New"/>
                <a:ea typeface="Courier New"/>
                <a:cs typeface="Courier New"/>
                <a:sym typeface="Courier New"/>
              </a:rPr>
              <a:t>(ArchRProj = demo_proj, </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7F7F7"/>
                </a:highlight>
                <a:latin typeface="Courier New"/>
                <a:ea typeface="Courier New"/>
                <a:cs typeface="Courier New"/>
                <a:sym typeface="Courier New"/>
              </a:rPr>
              <a:t>useMatrix = "PeakMatrix", groupBy = "Clusters",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7F7F7"/>
                </a:highlight>
                <a:latin typeface="Courier New"/>
                <a:ea typeface="Courier New"/>
                <a:cs typeface="Courier New"/>
                <a:sym typeface="Courier New"/>
              </a:rPr>
              <a:t>  bias = c("TSSEnrichment", "log10(nFrags)"),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  testMethod = "wilcoxon")</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5"/>
          <p:cNvSpPr txBox="1"/>
          <p:nvPr>
            <p:ph type="title"/>
          </p:nvPr>
        </p:nvSpPr>
        <p:spPr>
          <a:xfrm>
            <a:off x="628650" y="2385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Wilcoxon test to identify differentially accessible peak regions</a:t>
            </a:r>
            <a:endParaRPr/>
          </a:p>
        </p:txBody>
      </p:sp>
      <p:graphicFrame>
        <p:nvGraphicFramePr>
          <p:cNvPr id="823" name="Google Shape;823;p105"/>
          <p:cNvGraphicFramePr/>
          <p:nvPr/>
        </p:nvGraphicFramePr>
        <p:xfrm>
          <a:off x="9225" y="1835400"/>
          <a:ext cx="3000000" cy="3000000"/>
        </p:xfrm>
        <a:graphic>
          <a:graphicData uri="http://schemas.openxmlformats.org/drawingml/2006/table">
            <a:tbl>
              <a:tblPr>
                <a:noFill/>
                <a:tableStyleId>{57150912-6A89-4093-A364-92F08BE0EBEB}</a:tableStyleId>
              </a:tblPr>
              <a:tblGrid>
                <a:gridCol w="482600"/>
                <a:gridCol w="482600"/>
                <a:gridCol w="482600"/>
                <a:gridCol w="482600"/>
                <a:gridCol w="482600"/>
                <a:gridCol w="482600"/>
                <a:gridCol w="482600"/>
                <a:gridCol w="482600"/>
                <a:gridCol w="482600"/>
                <a:gridCol w="482600"/>
                <a:gridCol w="482600"/>
                <a:gridCol w="482600"/>
                <a:gridCol w="482600"/>
                <a:gridCol w="482600"/>
                <a:gridCol w="4826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c1</a:t>
                      </a:r>
                      <a:endParaRPr/>
                    </a:p>
                  </a:txBody>
                  <a:tcPr marT="91425" marB="91425" marR="91425" marL="91425"/>
                </a:tc>
                <a:tc>
                  <a:txBody>
                    <a:bodyPr/>
                    <a:lstStyle/>
                    <a:p>
                      <a:pPr indent="0" lvl="0" marL="0" rtl="0" algn="ctr">
                        <a:spcBef>
                          <a:spcPts val="0"/>
                        </a:spcBef>
                        <a:spcAft>
                          <a:spcPts val="0"/>
                        </a:spcAft>
                        <a:buNone/>
                      </a:pPr>
                      <a:r>
                        <a:rPr lang="en"/>
                        <a:t>c2</a:t>
                      </a:r>
                      <a:endParaRPr/>
                    </a:p>
                  </a:txBody>
                  <a:tcPr marT="91425" marB="91425" marR="91425" marL="91425"/>
                </a:tc>
                <a:tc>
                  <a:txBody>
                    <a:bodyPr/>
                    <a:lstStyle/>
                    <a:p>
                      <a:pPr indent="0" lvl="0" marL="0" rtl="0" algn="ctr">
                        <a:spcBef>
                          <a:spcPts val="0"/>
                        </a:spcBef>
                        <a:spcAft>
                          <a:spcPts val="0"/>
                        </a:spcAft>
                        <a:buNone/>
                      </a:pPr>
                      <a:r>
                        <a:rPr lang="en"/>
                        <a:t>c3</a:t>
                      </a:r>
                      <a:endParaRPr/>
                    </a:p>
                  </a:txBody>
                  <a:tcPr marT="91425" marB="91425" marR="91425" marL="91425"/>
                </a:tc>
                <a:tc>
                  <a:txBody>
                    <a:bodyPr/>
                    <a:lstStyle/>
                    <a:p>
                      <a:pPr indent="0" lvl="0" marL="0" rtl="0" algn="ctr">
                        <a:spcBef>
                          <a:spcPts val="0"/>
                        </a:spcBef>
                        <a:spcAft>
                          <a:spcPts val="0"/>
                        </a:spcAft>
                        <a:buNone/>
                      </a:pPr>
                      <a:r>
                        <a:rPr lang="en"/>
                        <a:t>c4</a:t>
                      </a:r>
                      <a:endParaRPr/>
                    </a:p>
                  </a:txBody>
                  <a:tcPr marT="91425" marB="91425" marR="91425" marL="91425"/>
                </a:tc>
                <a:tc>
                  <a:txBody>
                    <a:bodyPr/>
                    <a:lstStyle/>
                    <a:p>
                      <a:pPr indent="0" lvl="0" marL="0" rtl="0" algn="ctr">
                        <a:spcBef>
                          <a:spcPts val="0"/>
                        </a:spcBef>
                        <a:spcAft>
                          <a:spcPts val="0"/>
                        </a:spcAft>
                        <a:buNone/>
                      </a:pPr>
                      <a:r>
                        <a:rPr lang="en"/>
                        <a:t>c5</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c93</a:t>
                      </a:r>
                      <a:endParaRPr/>
                    </a:p>
                  </a:txBody>
                  <a:tcPr marT="91425" marB="91425" marR="91425" marL="91425"/>
                </a:tc>
                <a:tc>
                  <a:txBody>
                    <a:bodyPr/>
                    <a:lstStyle/>
                    <a:p>
                      <a:pPr indent="0" lvl="0" marL="0" rtl="0" algn="ctr">
                        <a:spcBef>
                          <a:spcPts val="0"/>
                        </a:spcBef>
                        <a:spcAft>
                          <a:spcPts val="0"/>
                        </a:spcAft>
                        <a:buNone/>
                      </a:pPr>
                      <a:r>
                        <a:rPr lang="en"/>
                        <a:t>c94</a:t>
                      </a:r>
                      <a:endParaRPr/>
                    </a:p>
                  </a:txBody>
                  <a:tcPr marT="91425" marB="91425" marR="91425" marL="91425"/>
                </a:tc>
                <a:tc>
                  <a:txBody>
                    <a:bodyPr/>
                    <a:lstStyle/>
                    <a:p>
                      <a:pPr indent="0" lvl="0" marL="0" rtl="0" algn="ctr">
                        <a:spcBef>
                          <a:spcPts val="0"/>
                        </a:spcBef>
                        <a:spcAft>
                          <a:spcPts val="0"/>
                        </a:spcAft>
                        <a:buNone/>
                      </a:pPr>
                      <a:r>
                        <a:rPr lang="en"/>
                        <a:t>c95</a:t>
                      </a:r>
                      <a:endParaRPr/>
                    </a:p>
                  </a:txBody>
                  <a:tcPr marT="91425" marB="91425" marR="91425" marL="91425"/>
                </a:tc>
                <a:tc>
                  <a:txBody>
                    <a:bodyPr/>
                    <a:lstStyle/>
                    <a:p>
                      <a:pPr indent="0" lvl="0" marL="0" rtl="0" algn="ctr">
                        <a:spcBef>
                          <a:spcPts val="0"/>
                        </a:spcBef>
                        <a:spcAft>
                          <a:spcPts val="0"/>
                        </a:spcAft>
                        <a:buNone/>
                      </a:pPr>
                      <a:r>
                        <a:rPr lang="en"/>
                        <a:t>c96</a:t>
                      </a:r>
                      <a:endParaRPr/>
                    </a:p>
                  </a:txBody>
                  <a:tcPr marT="91425" marB="91425" marR="91425" marL="91425"/>
                </a:tc>
                <a:tc>
                  <a:txBody>
                    <a:bodyPr/>
                    <a:lstStyle/>
                    <a:p>
                      <a:pPr indent="0" lvl="0" marL="0" rtl="0" algn="ctr">
                        <a:spcBef>
                          <a:spcPts val="0"/>
                        </a:spcBef>
                        <a:spcAft>
                          <a:spcPts val="0"/>
                        </a:spcAft>
                        <a:buNone/>
                      </a:pPr>
                      <a:r>
                        <a:rPr lang="en"/>
                        <a:t>c97</a:t>
                      </a:r>
                      <a:endParaRPr/>
                    </a:p>
                  </a:txBody>
                  <a:tcPr marT="91425" marB="91425" marR="91425" marL="91425"/>
                </a:tc>
                <a:tc>
                  <a:txBody>
                    <a:bodyPr/>
                    <a:lstStyle/>
                    <a:p>
                      <a:pPr indent="0" lvl="0" marL="0" rtl="0" algn="ctr">
                        <a:spcBef>
                          <a:spcPts val="0"/>
                        </a:spcBef>
                        <a:spcAft>
                          <a:spcPts val="0"/>
                        </a:spcAft>
                        <a:buNone/>
                      </a:pPr>
                      <a:r>
                        <a:rPr lang="en"/>
                        <a:t>c98</a:t>
                      </a:r>
                      <a:endParaRPr/>
                    </a:p>
                  </a:txBody>
                  <a:tcPr marT="91425" marB="91425" marR="91425" marL="91425"/>
                </a:tc>
                <a:tc>
                  <a:txBody>
                    <a:bodyPr/>
                    <a:lstStyle/>
                    <a:p>
                      <a:pPr indent="0" lvl="0" marL="0" rtl="0" algn="ctr">
                        <a:spcBef>
                          <a:spcPts val="0"/>
                        </a:spcBef>
                        <a:spcAft>
                          <a:spcPts val="0"/>
                        </a:spcAft>
                        <a:buNone/>
                      </a:pPr>
                      <a:r>
                        <a:rPr lang="en"/>
                        <a:t>c99</a:t>
                      </a:r>
                      <a:endParaRPr/>
                    </a:p>
                  </a:txBody>
                  <a:tcPr marT="91425" marB="91425" marR="91425" marL="91425"/>
                </a:tc>
              </a:tr>
              <a:tr h="381000">
                <a:tc>
                  <a:txBody>
                    <a:bodyPr/>
                    <a:lstStyle/>
                    <a:p>
                      <a:pPr indent="0" lvl="0" marL="0" rtl="0" algn="ctr">
                        <a:spcBef>
                          <a:spcPts val="0"/>
                        </a:spcBef>
                        <a:spcAft>
                          <a:spcPts val="0"/>
                        </a:spcAft>
                        <a:buNone/>
                      </a:pPr>
                      <a:r>
                        <a:rPr lang="en"/>
                        <a:t>p1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p2</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pn</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r>
            </a:tbl>
          </a:graphicData>
        </a:graphic>
      </p:graphicFrame>
      <p:sp>
        <p:nvSpPr>
          <p:cNvPr id="824" name="Google Shape;824;p105"/>
          <p:cNvSpPr/>
          <p:nvPr/>
        </p:nvSpPr>
        <p:spPr>
          <a:xfrm rot="5400000">
            <a:off x="1616625" y="408050"/>
            <a:ext cx="156000" cy="2436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5"/>
          <p:cNvSpPr/>
          <p:nvPr/>
        </p:nvSpPr>
        <p:spPr>
          <a:xfrm rot="5400000">
            <a:off x="5471050" y="-52750"/>
            <a:ext cx="193200" cy="3395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5"/>
          <p:cNvSpPr txBox="1"/>
          <p:nvPr/>
        </p:nvSpPr>
        <p:spPr>
          <a:xfrm>
            <a:off x="2097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C1</a:t>
            </a:r>
            <a:endParaRPr>
              <a:latin typeface="Helvetica Neue"/>
              <a:ea typeface="Helvetica Neue"/>
              <a:cs typeface="Helvetica Neue"/>
              <a:sym typeface="Helvetica Neue"/>
            </a:endParaRPr>
          </a:p>
        </p:txBody>
      </p:sp>
      <p:sp>
        <p:nvSpPr>
          <p:cNvPr id="827" name="Google Shape;827;p105"/>
          <p:cNvSpPr txBox="1"/>
          <p:nvPr/>
        </p:nvSpPr>
        <p:spPr>
          <a:xfrm>
            <a:off x="4218625" y="1124900"/>
            <a:ext cx="25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Cells belonging to cluster C5</a:t>
            </a:r>
            <a:endParaRPr>
              <a:latin typeface="Helvetica Neue"/>
              <a:ea typeface="Helvetica Neue"/>
              <a:cs typeface="Helvetica Neue"/>
              <a:sym typeface="Helvetica Neue"/>
            </a:endParaRPr>
          </a:p>
        </p:txBody>
      </p:sp>
      <p:sp>
        <p:nvSpPr>
          <p:cNvPr id="828" name="Google Shape;828;p105"/>
          <p:cNvSpPr txBox="1"/>
          <p:nvPr/>
        </p:nvSpPr>
        <p:spPr>
          <a:xfrm>
            <a:off x="179325" y="3910300"/>
            <a:ext cx="562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Helvetica Neue"/>
                <a:ea typeface="Helvetica Neue"/>
                <a:cs typeface="Helvetica Neue"/>
                <a:sym typeface="Helvetica Neue"/>
              </a:rPr>
              <a:t>Peak p1 among cells in cluster C5 appear to be more accessible compared to cells in cluster C1</a:t>
            </a:r>
            <a:endParaRPr>
              <a:solidFill>
                <a:srgbClr val="FF0000"/>
              </a:solidFill>
              <a:latin typeface="Helvetica Neue"/>
              <a:ea typeface="Helvetica Neue"/>
              <a:cs typeface="Helvetica Neue"/>
              <a:sym typeface="Helvetica Neue"/>
            </a:endParaRPr>
          </a:p>
        </p:txBody>
      </p:sp>
      <p:sp>
        <p:nvSpPr>
          <p:cNvPr id="829" name="Google Shape;829;p105"/>
          <p:cNvSpPr txBox="1"/>
          <p:nvPr/>
        </p:nvSpPr>
        <p:spPr>
          <a:xfrm>
            <a:off x="3387425" y="4164600"/>
            <a:ext cx="6648300" cy="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getMarkerFeatures</a:t>
            </a:r>
            <a:r>
              <a:rPr lang="en" sz="1200">
                <a:solidFill>
                  <a:srgbClr val="333333"/>
                </a:solidFill>
                <a:highlight>
                  <a:srgbClr val="F7F7F7"/>
                </a:highlight>
                <a:latin typeface="Courier New"/>
                <a:ea typeface="Courier New"/>
                <a:cs typeface="Courier New"/>
                <a:sym typeface="Courier New"/>
              </a:rPr>
              <a:t>(ArchRProj = demo_proj, </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useMatrix = "PeakMatrix", groupBy = "Clusters",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  bias = c("TSSEnrichment", "log10(nFrags)"),</a:t>
            </a:r>
            <a:endParaRPr sz="1200">
              <a:solidFill>
                <a:srgbClr val="333333"/>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rgbClr val="333333"/>
                </a:solidFill>
                <a:highlight>
                  <a:srgbClr val="F7F7F7"/>
                </a:highlight>
                <a:latin typeface="Courier New"/>
                <a:ea typeface="Courier New"/>
                <a:cs typeface="Courier New"/>
                <a:sym typeface="Courier New"/>
              </a:rPr>
              <a:t>  testMethod = "wilcoxon")</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6"/>
          <p:cNvSpPr txBox="1"/>
          <p:nvPr>
            <p:ph type="title"/>
          </p:nvPr>
        </p:nvSpPr>
        <p:spPr>
          <a:xfrm>
            <a:off x="628650" y="3068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0000"/>
                </a:solidFill>
              </a:rPr>
              <a:t>Caution 1:</a:t>
            </a:r>
            <a:r>
              <a:rPr lang="en"/>
              <a:t> Elevated false-positives with this test</a:t>
            </a:r>
            <a:endParaRPr/>
          </a:p>
        </p:txBody>
      </p:sp>
      <p:sp>
        <p:nvSpPr>
          <p:cNvPr id="835" name="Google Shape;835;p106"/>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The previous Wilcoxon test treated all cells as being independent of each other</a:t>
            </a:r>
            <a:endParaRPr/>
          </a:p>
          <a:p>
            <a:pPr indent="-317500" lvl="0" marL="457200" rtl="0" algn="l">
              <a:spcBef>
                <a:spcPts val="0"/>
              </a:spcBef>
              <a:spcAft>
                <a:spcPts val="0"/>
              </a:spcAft>
              <a:buSzPts val="1400"/>
              <a:buChar char="•"/>
            </a:pPr>
            <a:r>
              <a:rPr lang="en"/>
              <a:t>Not true!</a:t>
            </a:r>
            <a:endParaRPr/>
          </a:p>
          <a:p>
            <a:pPr indent="-317500" lvl="0" marL="457200" rtl="0" algn="l">
              <a:spcBef>
                <a:spcPts val="0"/>
              </a:spcBef>
              <a:spcAft>
                <a:spcPts val="0"/>
              </a:spcAft>
              <a:buSzPts val="1400"/>
              <a:buChar char="•"/>
            </a:pPr>
            <a:r>
              <a:rPr lang="en"/>
              <a:t>Cells are grouped based on the sample from which they are derived</a:t>
            </a:r>
            <a:endParaRPr/>
          </a:p>
          <a:p>
            <a:pPr indent="-317500" lvl="0" marL="457200" rtl="0" algn="l">
              <a:spcBef>
                <a:spcPts val="0"/>
              </a:spcBef>
              <a:spcAft>
                <a:spcPts val="0"/>
              </a:spcAft>
              <a:buSzPts val="1400"/>
              <a:buChar char="•"/>
            </a:pPr>
            <a:r>
              <a:rPr lang="en"/>
              <a:t>Ignoring this cell-cell correlation results in elevated false positives</a:t>
            </a:r>
            <a:endParaRPr/>
          </a:p>
          <a:p>
            <a:pPr indent="-317500" lvl="0" marL="457200" rtl="0" algn="l">
              <a:spcBef>
                <a:spcPts val="0"/>
              </a:spcBef>
              <a:spcAft>
                <a:spcPts val="0"/>
              </a:spcAft>
              <a:buSzPts val="1400"/>
              <a:buChar char="•"/>
            </a:pPr>
            <a:r>
              <a:rPr lang="en">
                <a:solidFill>
                  <a:srgbClr val="0000FF"/>
                </a:solidFill>
              </a:rPr>
              <a:t>Solution:</a:t>
            </a:r>
            <a:r>
              <a:rPr lang="en"/>
              <a:t> perform pseudo-bulk of the number of fragments across all cells from each sample</a:t>
            </a:r>
            <a:endParaRPr/>
          </a:p>
          <a:p>
            <a:pPr indent="-317500" lvl="0" marL="457200" rtl="0" algn="l">
              <a:spcBef>
                <a:spcPts val="0"/>
              </a:spcBef>
              <a:spcAft>
                <a:spcPts val="0"/>
              </a:spcAft>
              <a:buSzPts val="1400"/>
              <a:buChar char="•"/>
            </a:pPr>
            <a:r>
              <a:rPr lang="en"/>
              <a:t>See details in </a:t>
            </a:r>
            <a:r>
              <a:rPr lang="en" u="sng">
                <a:solidFill>
                  <a:schemeClr val="hlink"/>
                </a:solidFill>
                <a:hlinkClick r:id="rId3"/>
              </a:rPr>
              <a:t>scRNAseq workshop</a:t>
            </a:r>
            <a:r>
              <a:rPr lang="en"/>
              <a:t> and </a:t>
            </a:r>
            <a:r>
              <a:rPr lang="en" u="sng">
                <a:solidFill>
                  <a:schemeClr val="hlink"/>
                </a:solidFill>
                <a:hlinkClick r:id="rId4"/>
              </a:rPr>
              <a:t>this paper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5"/>
          <p:cNvSpPr txBox="1"/>
          <p:nvPr>
            <p:ph type="title"/>
          </p:nvPr>
        </p:nvSpPr>
        <p:spPr>
          <a:xfrm>
            <a:off x="141125" y="80375"/>
            <a:ext cx="8924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Non uniform organization of nucleosomes</a:t>
            </a:r>
            <a:endParaRPr/>
          </a:p>
        </p:txBody>
      </p:sp>
      <p:sp>
        <p:nvSpPr>
          <p:cNvPr id="154" name="Google Shape;154;p35"/>
          <p:cNvSpPr txBox="1"/>
          <p:nvPr>
            <p:ph idx="1" type="body"/>
          </p:nvPr>
        </p:nvSpPr>
        <p:spPr>
          <a:xfrm>
            <a:off x="0" y="644250"/>
            <a:ext cx="8995200" cy="3263400"/>
          </a:xfrm>
          <a:prstGeom prst="rect">
            <a:avLst/>
          </a:prstGeom>
        </p:spPr>
        <p:txBody>
          <a:bodyPr anchorCtr="0" anchor="t" bIns="0" lIns="0" spcFirstLastPara="1" rIns="0" wrap="square" tIns="0">
            <a:noAutofit/>
          </a:bodyPr>
          <a:lstStyle/>
          <a:p>
            <a:pPr indent="-342900" lvl="0" marL="457200" rtl="0" algn="l">
              <a:lnSpc>
                <a:spcPct val="150000"/>
              </a:lnSpc>
              <a:spcBef>
                <a:spcPts val="800"/>
              </a:spcBef>
              <a:spcAft>
                <a:spcPts val="0"/>
              </a:spcAft>
              <a:buClr>
                <a:srgbClr val="002A40"/>
              </a:buClr>
              <a:buSzPts val="1800"/>
              <a:buFont typeface="Arial"/>
              <a:buChar char="•"/>
            </a:pPr>
            <a:r>
              <a:rPr lang="en" sz="1800">
                <a:solidFill>
                  <a:srgbClr val="002A40"/>
                </a:solidFill>
                <a:latin typeface="Arial"/>
                <a:ea typeface="Arial"/>
                <a:cs typeface="Arial"/>
                <a:sym typeface="Arial"/>
              </a:rPr>
              <a:t>Nucleosome d</a:t>
            </a:r>
            <a:r>
              <a:rPr lang="en" sz="1800">
                <a:solidFill>
                  <a:srgbClr val="002A40"/>
                </a:solidFill>
                <a:latin typeface="Arial"/>
                <a:ea typeface="Arial"/>
                <a:cs typeface="Arial"/>
                <a:sym typeface="Arial"/>
              </a:rPr>
              <a:t>epletion at regulatory loci (promoters, enhancers, etc.)</a:t>
            </a:r>
            <a:endParaRPr sz="1800">
              <a:solidFill>
                <a:srgbClr val="002A40"/>
              </a:solidFill>
              <a:latin typeface="Arial"/>
              <a:ea typeface="Arial"/>
              <a:cs typeface="Arial"/>
              <a:sym typeface="Arial"/>
            </a:endParaRPr>
          </a:p>
          <a:p>
            <a:pPr indent="-342900" lvl="0" marL="457200" rtl="0" algn="l">
              <a:lnSpc>
                <a:spcPct val="150000"/>
              </a:lnSpc>
              <a:spcBef>
                <a:spcPts val="0"/>
              </a:spcBef>
              <a:spcAft>
                <a:spcPts val="0"/>
              </a:spcAft>
              <a:buClr>
                <a:srgbClr val="002A40"/>
              </a:buClr>
              <a:buSzPts val="1800"/>
              <a:buFont typeface="Arial"/>
              <a:buChar char="•"/>
            </a:pPr>
            <a:r>
              <a:rPr lang="en" sz="1800" u="sng">
                <a:solidFill>
                  <a:srgbClr val="002A40"/>
                </a:solidFill>
                <a:latin typeface="Arial"/>
                <a:ea typeface="Arial"/>
                <a:cs typeface="Arial"/>
                <a:sym typeface="Arial"/>
              </a:rPr>
              <a:t>N</a:t>
            </a:r>
            <a:r>
              <a:rPr lang="en" sz="1800" u="sng">
                <a:solidFill>
                  <a:srgbClr val="002A40"/>
                </a:solidFill>
                <a:latin typeface="Arial"/>
                <a:ea typeface="Arial"/>
                <a:cs typeface="Arial"/>
                <a:sym typeface="Arial"/>
              </a:rPr>
              <a:t>ucleosome-free regions</a:t>
            </a:r>
            <a:r>
              <a:rPr lang="en" sz="1800">
                <a:solidFill>
                  <a:srgbClr val="002A40"/>
                </a:solidFill>
                <a:latin typeface="Arial"/>
                <a:ea typeface="Arial"/>
                <a:cs typeface="Arial"/>
                <a:sym typeface="Arial"/>
              </a:rPr>
              <a:t> (NFRs) are localized just </a:t>
            </a:r>
            <a:r>
              <a:rPr lang="en" sz="1800" u="sng">
                <a:solidFill>
                  <a:srgbClr val="002A40"/>
                </a:solidFill>
                <a:latin typeface="Arial"/>
                <a:ea typeface="Arial"/>
                <a:cs typeface="Arial"/>
                <a:sym typeface="Arial"/>
              </a:rPr>
              <a:t>upstream of the transcription start site</a:t>
            </a:r>
            <a:r>
              <a:rPr lang="en" sz="1800">
                <a:solidFill>
                  <a:srgbClr val="002A40"/>
                </a:solidFill>
                <a:latin typeface="Arial"/>
                <a:ea typeface="Arial"/>
                <a:cs typeface="Arial"/>
                <a:sym typeface="Arial"/>
              </a:rPr>
              <a:t> (TSS). </a:t>
            </a:r>
            <a:endParaRPr sz="1800">
              <a:solidFill>
                <a:srgbClr val="002A40"/>
              </a:solidFill>
              <a:latin typeface="Arial"/>
              <a:ea typeface="Arial"/>
              <a:cs typeface="Arial"/>
              <a:sym typeface="Arial"/>
            </a:endParaRPr>
          </a:p>
          <a:p>
            <a:pPr indent="0" lvl="0" marL="457200" rtl="0" algn="l">
              <a:lnSpc>
                <a:spcPct val="150000"/>
              </a:lnSpc>
              <a:spcBef>
                <a:spcPts val="800"/>
              </a:spcBef>
              <a:spcAft>
                <a:spcPts val="0"/>
              </a:spcAft>
              <a:buNone/>
            </a:pPr>
            <a:r>
              <a:t/>
            </a:r>
            <a:endParaRPr sz="1800">
              <a:solidFill>
                <a:srgbClr val="002A40"/>
              </a:solidFill>
              <a:latin typeface="Arial"/>
              <a:ea typeface="Arial"/>
              <a:cs typeface="Arial"/>
              <a:sym typeface="Arial"/>
            </a:endParaRPr>
          </a:p>
          <a:p>
            <a:pPr indent="-342900" lvl="0" marL="457200" rtl="0" algn="l">
              <a:lnSpc>
                <a:spcPct val="150000"/>
              </a:lnSpc>
              <a:spcBef>
                <a:spcPts val="800"/>
              </a:spcBef>
              <a:spcAft>
                <a:spcPts val="0"/>
              </a:spcAft>
              <a:buClr>
                <a:srgbClr val="002A40"/>
              </a:buClr>
              <a:buSzPts val="1800"/>
              <a:buFont typeface="Arial"/>
              <a:buChar char="•"/>
            </a:pPr>
            <a:r>
              <a:rPr lang="en" sz="1800">
                <a:solidFill>
                  <a:srgbClr val="002A40"/>
                </a:solidFill>
                <a:latin typeface="Arial"/>
                <a:ea typeface="Arial"/>
                <a:cs typeface="Arial"/>
                <a:sym typeface="Arial"/>
              </a:rPr>
              <a:t>First nucleosome downstream of the TSS (the </a:t>
            </a:r>
            <a:r>
              <a:rPr lang="en" sz="1800" u="sng">
                <a:solidFill>
                  <a:srgbClr val="002A40"/>
                </a:solidFill>
                <a:latin typeface="Arial"/>
                <a:ea typeface="Arial"/>
                <a:cs typeface="Arial"/>
                <a:sym typeface="Arial"/>
              </a:rPr>
              <a:t>+ 1 nucleosome</a:t>
            </a:r>
            <a:r>
              <a:rPr lang="en" sz="1800">
                <a:solidFill>
                  <a:srgbClr val="002A40"/>
                </a:solidFill>
                <a:latin typeface="Arial"/>
                <a:ea typeface="Arial"/>
                <a:cs typeface="Arial"/>
                <a:sym typeface="Arial"/>
              </a:rPr>
              <a:t>) is strongly localized at the same location across cells.</a:t>
            </a:r>
            <a:endParaRPr sz="1800">
              <a:solidFill>
                <a:srgbClr val="002A40"/>
              </a:solidFill>
              <a:latin typeface="Arial"/>
              <a:ea typeface="Arial"/>
              <a:cs typeface="Arial"/>
              <a:sym typeface="Arial"/>
            </a:endParaRPr>
          </a:p>
          <a:p>
            <a:pPr indent="-342900" lvl="0" marL="457200" rtl="0" algn="l">
              <a:lnSpc>
                <a:spcPct val="150000"/>
              </a:lnSpc>
              <a:spcBef>
                <a:spcPts val="0"/>
              </a:spcBef>
              <a:spcAft>
                <a:spcPts val="0"/>
              </a:spcAft>
              <a:buClr>
                <a:srgbClr val="002A40"/>
              </a:buClr>
              <a:buSzPts val="1800"/>
              <a:buFont typeface="Arial"/>
              <a:buChar char="•"/>
            </a:pPr>
            <a:r>
              <a:rPr lang="en" sz="1800">
                <a:solidFill>
                  <a:srgbClr val="002A40"/>
                </a:solidFill>
                <a:highlight>
                  <a:srgbClr val="FFFFFF"/>
                </a:highlight>
                <a:latin typeface="Arial"/>
                <a:ea typeface="Arial"/>
                <a:cs typeface="Arial"/>
                <a:sym typeface="Arial"/>
              </a:rPr>
              <a:t>A</a:t>
            </a:r>
            <a:r>
              <a:rPr lang="en" sz="1800">
                <a:solidFill>
                  <a:srgbClr val="002A40"/>
                </a:solidFill>
                <a:highlight>
                  <a:srgbClr val="FFFFFF"/>
                </a:highlight>
                <a:latin typeface="Arial"/>
                <a:ea typeface="Arial"/>
                <a:cs typeface="Arial"/>
                <a:sym typeface="Arial"/>
              </a:rPr>
              <a:t>ccessible genome comprises ~2–3% of total DNA sequence</a:t>
            </a:r>
            <a:endParaRPr sz="1800">
              <a:solidFill>
                <a:srgbClr val="002A40"/>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002A40"/>
              </a:buClr>
              <a:buSzPts val="1800"/>
              <a:buFont typeface="Arial"/>
              <a:buChar char="•"/>
            </a:pPr>
            <a:r>
              <a:rPr lang="en" sz="1800">
                <a:solidFill>
                  <a:srgbClr val="002A40"/>
                </a:solidFill>
                <a:highlight>
                  <a:srgbClr val="FFFFFF"/>
                </a:highlight>
                <a:latin typeface="Arial"/>
                <a:ea typeface="Arial"/>
                <a:cs typeface="Arial"/>
                <a:sym typeface="Arial"/>
              </a:rPr>
              <a:t>&gt; 90% of regions bound by Transcription Factors (TF).</a:t>
            </a:r>
            <a:endParaRPr sz="1800">
              <a:solidFill>
                <a:srgbClr val="002A40"/>
              </a:solidFill>
              <a:latin typeface="Arial"/>
              <a:ea typeface="Arial"/>
              <a:cs typeface="Arial"/>
              <a:sym typeface="Arial"/>
            </a:endParaRPr>
          </a:p>
        </p:txBody>
      </p:sp>
      <p:sp>
        <p:nvSpPr>
          <p:cNvPr id="155" name="Google Shape;155;p35"/>
          <p:cNvSpPr txBox="1"/>
          <p:nvPr/>
        </p:nvSpPr>
        <p:spPr>
          <a:xfrm>
            <a:off x="70500" y="4217375"/>
            <a:ext cx="892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002A40"/>
                </a:solidFill>
              </a:rPr>
              <a:t>Genome-wide profiling of chromatin accessibility to identify </a:t>
            </a:r>
            <a:r>
              <a:rPr b="1" lang="en" sz="2100">
                <a:solidFill>
                  <a:srgbClr val="002A40"/>
                </a:solidFill>
              </a:rPr>
              <a:t>candidate regulatory genomic regions</a:t>
            </a:r>
            <a:r>
              <a:rPr lang="en" sz="2100">
                <a:solidFill>
                  <a:srgbClr val="002A40"/>
                </a:solidFill>
              </a:rPr>
              <a:t> in a tissue or cell type</a:t>
            </a:r>
            <a:endParaRPr sz="2100">
              <a:solidFill>
                <a:srgbClr val="002A40"/>
              </a:solidFill>
            </a:endParaRPr>
          </a:p>
        </p:txBody>
      </p:sp>
      <p:pic>
        <p:nvPicPr>
          <p:cNvPr id="156" name="Google Shape;156;p35"/>
          <p:cNvPicPr preferRelativeResize="0"/>
          <p:nvPr/>
        </p:nvPicPr>
        <p:blipFill>
          <a:blip r:embed="rId3">
            <a:alphaModFix/>
          </a:blip>
          <a:stretch>
            <a:fillRect/>
          </a:stretch>
        </p:blipFill>
        <p:spPr>
          <a:xfrm>
            <a:off x="3779510" y="1642625"/>
            <a:ext cx="2662928" cy="736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9" name="Shape 839"/>
        <p:cNvGrpSpPr/>
        <p:nvPr/>
      </p:nvGrpSpPr>
      <p:grpSpPr>
        <a:xfrm>
          <a:off x="0" y="0"/>
          <a:ext cx="0" cy="0"/>
          <a:chOff x="0" y="0"/>
          <a:chExt cx="0" cy="0"/>
        </a:xfrm>
      </p:grpSpPr>
      <p:sp>
        <p:nvSpPr>
          <p:cNvPr id="840" name="Google Shape;840;p107"/>
          <p:cNvSpPr txBox="1"/>
          <p:nvPr>
            <p:ph type="title"/>
          </p:nvPr>
        </p:nvSpPr>
        <p:spPr>
          <a:xfrm>
            <a:off x="628650" y="310900"/>
            <a:ext cx="81753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Best practices : differential accessibility analysis in single-cell epigenomics</a:t>
            </a:r>
            <a:endParaRPr/>
          </a:p>
        </p:txBody>
      </p:sp>
      <p:sp>
        <p:nvSpPr>
          <p:cNvPr id="841" name="Google Shape;841;p107"/>
          <p:cNvSpPr txBox="1"/>
          <p:nvPr>
            <p:ph idx="1" type="body"/>
          </p:nvPr>
        </p:nvSpPr>
        <p:spPr>
          <a:xfrm>
            <a:off x="499175" y="1457700"/>
            <a:ext cx="53244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Many common DA tests give high false positives by treating cells as independent. Figure shows many spurious peaks.</a:t>
            </a:r>
            <a:endParaRPr/>
          </a:p>
          <a:p>
            <a:pPr indent="-317500" lvl="0" marL="457200" rtl="0" algn="l">
              <a:spcBef>
                <a:spcPts val="800"/>
              </a:spcBef>
              <a:spcAft>
                <a:spcPts val="0"/>
              </a:spcAft>
              <a:buSzPts val="1400"/>
              <a:buChar char="•"/>
            </a:pPr>
            <a:r>
              <a:rPr lang="en"/>
              <a:t>The paper shows pseudobulk methods control false positives by aggregating cells per sample. They find very few false peaks.</a:t>
            </a:r>
            <a:endParaRPr/>
          </a:p>
          <a:p>
            <a:pPr indent="-317500" lvl="0" marL="457200" rtl="0" algn="l">
              <a:spcBef>
                <a:spcPts val="800"/>
              </a:spcBef>
              <a:spcAft>
                <a:spcPts val="600"/>
              </a:spcAft>
              <a:buSzPts val="1400"/>
              <a:buChar char="•"/>
            </a:pPr>
            <a:r>
              <a:rPr b="1" lang="en"/>
              <a:t>Key takeaway:</a:t>
            </a:r>
            <a:r>
              <a:rPr lang="en"/>
              <a:t> Use pseudobulk methods for more reliable scATAC-seq DA analysis to reduce incorrect findings.</a:t>
            </a:r>
            <a:endParaRPr/>
          </a:p>
        </p:txBody>
      </p:sp>
      <p:pic>
        <p:nvPicPr>
          <p:cNvPr id="842" name="Google Shape;842;p107"/>
          <p:cNvPicPr preferRelativeResize="0"/>
          <p:nvPr/>
        </p:nvPicPr>
        <p:blipFill rotWithShape="1">
          <a:blip r:embed="rId3">
            <a:alphaModFix/>
          </a:blip>
          <a:srcRect b="0" l="2410" r="8960" t="8600"/>
          <a:stretch/>
        </p:blipFill>
        <p:spPr>
          <a:xfrm>
            <a:off x="5911275" y="1573425"/>
            <a:ext cx="3183050" cy="3263400"/>
          </a:xfrm>
          <a:prstGeom prst="rect">
            <a:avLst/>
          </a:prstGeom>
          <a:noFill/>
          <a:ln>
            <a:noFill/>
          </a:ln>
        </p:spPr>
      </p:pic>
      <p:sp>
        <p:nvSpPr>
          <p:cNvPr id="843" name="Google Shape;843;p107"/>
          <p:cNvSpPr txBox="1"/>
          <p:nvPr/>
        </p:nvSpPr>
        <p:spPr>
          <a:xfrm>
            <a:off x="5649900" y="4804800"/>
            <a:ext cx="3494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4"/>
              </a:rPr>
              <a:t>https://www.nature.com/articles/s41467-024-53089-5</a:t>
            </a:r>
            <a:r>
              <a:rPr lang="en" sz="1000"/>
              <a:t> </a:t>
            </a:r>
            <a:endParaRPr sz="1000"/>
          </a:p>
        </p:txBody>
      </p:sp>
      <p:sp>
        <p:nvSpPr>
          <p:cNvPr id="844" name="Google Shape;844;p107"/>
          <p:cNvSpPr/>
          <p:nvPr/>
        </p:nvSpPr>
        <p:spPr>
          <a:xfrm>
            <a:off x="7708275" y="3561875"/>
            <a:ext cx="133800" cy="736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845" name="Google Shape;845;p107"/>
          <p:cNvSpPr txBox="1"/>
          <p:nvPr/>
        </p:nvSpPr>
        <p:spPr>
          <a:xfrm>
            <a:off x="7842075" y="3653225"/>
            <a:ext cx="112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Helvetica Neue"/>
                <a:ea typeface="Helvetica Neue"/>
                <a:cs typeface="Helvetica Neue"/>
                <a:sym typeface="Helvetica Neue"/>
              </a:rPr>
              <a:t>Pseudo-bulk approaches</a:t>
            </a:r>
            <a:endParaRPr sz="1200">
              <a:solidFill>
                <a:srgbClr val="FF0000"/>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8"/>
          <p:cNvSpPr txBox="1"/>
          <p:nvPr>
            <p:ph type="title"/>
          </p:nvPr>
        </p:nvSpPr>
        <p:spPr>
          <a:xfrm>
            <a:off x="387750" y="19866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Knowledge check 6</a:t>
            </a:r>
            <a:endParaRPr/>
          </a:p>
        </p:txBody>
      </p:sp>
      <p:sp>
        <p:nvSpPr>
          <p:cNvPr id="851" name="Google Shape;851;p108"/>
          <p:cNvSpPr txBox="1"/>
          <p:nvPr/>
        </p:nvSpPr>
        <p:spPr>
          <a:xfrm>
            <a:off x="255900" y="1100350"/>
            <a:ext cx="8150400" cy="2733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rgbClr val="002B42"/>
                </a:solidFill>
                <a:latin typeface="Helvetica Neue"/>
                <a:ea typeface="Helvetica Neue"/>
                <a:cs typeface="Helvetica Neue"/>
                <a:sym typeface="Helvetica Neue"/>
              </a:rPr>
              <a:t>Assume sample-wise batch correction was used to obtain updated clusters and visualizations of the data. Will the fragments counts in the peaks also be corrected?</a:t>
            </a:r>
            <a:endParaRPr sz="2300">
              <a:solidFill>
                <a:srgbClr val="002B4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Yes</a:t>
            </a:r>
            <a:endParaRPr sz="2300">
              <a:solidFill>
                <a:srgbClr val="002B42"/>
              </a:solidFill>
              <a:latin typeface="Helvetica Neue"/>
              <a:ea typeface="Helvetica Neue"/>
              <a:cs typeface="Helvetica Neue"/>
              <a:sym typeface="Helvetica Neue"/>
            </a:endParaRPr>
          </a:p>
          <a:p>
            <a:pPr indent="-374650" lvl="0" marL="457200" rtl="0" algn="l">
              <a:lnSpc>
                <a:spcPct val="90000"/>
              </a:lnSpc>
              <a:spcBef>
                <a:spcPts val="0"/>
              </a:spcBef>
              <a:spcAft>
                <a:spcPts val="0"/>
              </a:spcAft>
              <a:buClr>
                <a:srgbClr val="002B42"/>
              </a:buClr>
              <a:buSzPts val="2300"/>
              <a:buFont typeface="Helvetica Neue"/>
              <a:buAutoNum type="arabicPeriod"/>
            </a:pPr>
            <a:r>
              <a:rPr lang="en" sz="2300">
                <a:solidFill>
                  <a:srgbClr val="002B42"/>
                </a:solidFill>
                <a:latin typeface="Helvetica Neue"/>
                <a:ea typeface="Helvetica Neue"/>
                <a:cs typeface="Helvetica Neue"/>
                <a:sym typeface="Helvetica Neue"/>
              </a:rPr>
              <a:t>No</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2300">
              <a:solidFill>
                <a:srgbClr val="002B42"/>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9"/>
          <p:cNvSpPr txBox="1"/>
          <p:nvPr>
            <p:ph type="title"/>
          </p:nvPr>
        </p:nvSpPr>
        <p:spPr>
          <a:xfrm>
            <a:off x="628650" y="30689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0000"/>
                </a:solidFill>
              </a:rPr>
              <a:t>Caution 2:</a:t>
            </a:r>
            <a:r>
              <a:rPr lang="en"/>
              <a:t> Avoid sample-wise batch correction</a:t>
            </a:r>
            <a:endParaRPr/>
          </a:p>
        </p:txBody>
      </p:sp>
      <p:sp>
        <p:nvSpPr>
          <p:cNvPr id="857" name="Google Shape;857;p109"/>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You will not be able to distinguish differences in peak accessibility due to the biology you are studying versus those driven by uninteresting technical/batch effects</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See details in our </a:t>
            </a:r>
            <a:r>
              <a:rPr lang="en" u="sng">
                <a:solidFill>
                  <a:schemeClr val="hlink"/>
                </a:solidFill>
                <a:hlinkClick r:id="rId3"/>
              </a:rPr>
              <a:t>scRNAseq workshop</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0"/>
          <p:cNvSpPr txBox="1"/>
          <p:nvPr>
            <p:ph type="title"/>
          </p:nvPr>
        </p:nvSpPr>
        <p:spPr>
          <a:xfrm>
            <a:off x="223825" y="1842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Workflow</a:t>
            </a:r>
            <a:endParaRPr/>
          </a:p>
        </p:txBody>
      </p:sp>
      <p:sp>
        <p:nvSpPr>
          <p:cNvPr id="863" name="Google Shape;863;p110"/>
          <p:cNvSpPr/>
          <p:nvPr/>
        </p:nvSpPr>
        <p:spPr>
          <a:xfrm>
            <a:off x="223825" y="1534788"/>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Your cell’s regulome question </a:t>
            </a:r>
            <a:endParaRPr sz="1300">
              <a:solidFill>
                <a:srgbClr val="B7B7B7"/>
              </a:solidFill>
            </a:endParaRPr>
          </a:p>
        </p:txBody>
      </p:sp>
      <p:sp>
        <p:nvSpPr>
          <p:cNvPr id="864" name="Google Shape;864;p110"/>
          <p:cNvSpPr/>
          <p:nvPr/>
        </p:nvSpPr>
        <p:spPr>
          <a:xfrm>
            <a:off x="223825" y="214910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Library preparation &amp; sequencing</a:t>
            </a:r>
            <a:endParaRPr sz="1300">
              <a:solidFill>
                <a:srgbClr val="B7B7B7"/>
              </a:solidFill>
            </a:endParaRPr>
          </a:p>
        </p:txBody>
      </p:sp>
      <p:sp>
        <p:nvSpPr>
          <p:cNvPr id="865" name="Google Shape;865;p110"/>
          <p:cNvSpPr/>
          <p:nvPr/>
        </p:nvSpPr>
        <p:spPr>
          <a:xfrm>
            <a:off x="223825" y="2762275"/>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Demultiplex, read alignment and quantification</a:t>
            </a:r>
            <a:endParaRPr sz="1300">
              <a:solidFill>
                <a:srgbClr val="B7B7B7"/>
              </a:solidFill>
            </a:endParaRPr>
          </a:p>
        </p:txBody>
      </p:sp>
      <p:sp>
        <p:nvSpPr>
          <p:cNvPr id="866" name="Google Shape;866;p110"/>
          <p:cNvSpPr/>
          <p:nvPr/>
        </p:nvSpPr>
        <p:spPr>
          <a:xfrm>
            <a:off x="3047328" y="149305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Fragments count</a:t>
            </a:r>
            <a:endParaRPr sz="1300">
              <a:solidFill>
                <a:srgbClr val="999999"/>
              </a:solidFill>
            </a:endParaRPr>
          </a:p>
        </p:txBody>
      </p:sp>
      <p:sp>
        <p:nvSpPr>
          <p:cNvPr id="867" name="Google Shape;867;p110"/>
          <p:cNvSpPr/>
          <p:nvPr/>
        </p:nvSpPr>
        <p:spPr>
          <a:xfrm>
            <a:off x="3047328" y="2149100"/>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QC filtering low quality cells</a:t>
            </a:r>
            <a:endParaRPr sz="1300">
              <a:solidFill>
                <a:srgbClr val="999999"/>
              </a:solidFill>
            </a:endParaRPr>
          </a:p>
        </p:txBody>
      </p:sp>
      <p:sp>
        <p:nvSpPr>
          <p:cNvPr id="868" name="Google Shape;868;p110"/>
          <p:cNvSpPr/>
          <p:nvPr/>
        </p:nvSpPr>
        <p:spPr>
          <a:xfrm>
            <a:off x="3047328" y="27622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Layered dimensionality reduction</a:t>
            </a:r>
            <a:endParaRPr sz="1300">
              <a:solidFill>
                <a:srgbClr val="999999"/>
              </a:solidFill>
            </a:endParaRPr>
          </a:p>
        </p:txBody>
      </p:sp>
      <p:sp>
        <p:nvSpPr>
          <p:cNvPr id="869" name="Google Shape;869;p110"/>
          <p:cNvSpPr/>
          <p:nvPr/>
        </p:nvSpPr>
        <p:spPr>
          <a:xfrm>
            <a:off x="5870828" y="149305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Embedding</a:t>
            </a:r>
            <a:endParaRPr sz="1300">
              <a:solidFill>
                <a:srgbClr val="B7B7B7"/>
              </a:solidFill>
            </a:endParaRPr>
          </a:p>
        </p:txBody>
      </p:sp>
      <p:sp>
        <p:nvSpPr>
          <p:cNvPr id="870" name="Google Shape;870;p110"/>
          <p:cNvSpPr/>
          <p:nvPr/>
        </p:nvSpPr>
        <p:spPr>
          <a:xfrm>
            <a:off x="5870828" y="2149100"/>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Clustering</a:t>
            </a:r>
            <a:endParaRPr sz="1300">
              <a:solidFill>
                <a:srgbClr val="B7B7B7"/>
              </a:solidFill>
            </a:endParaRPr>
          </a:p>
        </p:txBody>
      </p:sp>
      <p:sp>
        <p:nvSpPr>
          <p:cNvPr id="871" name="Google Shape;871;p110"/>
          <p:cNvSpPr/>
          <p:nvPr/>
        </p:nvSpPr>
        <p:spPr>
          <a:xfrm>
            <a:off x="5870828" y="27622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B7B7B7"/>
                </a:solidFill>
              </a:rPr>
              <a:t>Find Markers - cell annotation</a:t>
            </a:r>
            <a:endParaRPr sz="1300">
              <a:solidFill>
                <a:srgbClr val="B7B7B7"/>
              </a:solidFill>
            </a:endParaRPr>
          </a:p>
        </p:txBody>
      </p:sp>
      <p:sp>
        <p:nvSpPr>
          <p:cNvPr id="872" name="Google Shape;872;p110"/>
          <p:cNvSpPr/>
          <p:nvPr/>
        </p:nvSpPr>
        <p:spPr>
          <a:xfrm>
            <a:off x="223825" y="921050"/>
            <a:ext cx="2720100" cy="5001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999999"/>
                </a:solidFill>
              </a:rPr>
              <a:t>From bench</a:t>
            </a:r>
            <a:endParaRPr b="1" sz="1300">
              <a:solidFill>
                <a:srgbClr val="999999"/>
              </a:solidFill>
            </a:endParaRPr>
          </a:p>
        </p:txBody>
      </p:sp>
      <p:sp>
        <p:nvSpPr>
          <p:cNvPr id="873" name="Google Shape;873;p110"/>
          <p:cNvSpPr/>
          <p:nvPr/>
        </p:nvSpPr>
        <p:spPr>
          <a:xfrm>
            <a:off x="3047325" y="900175"/>
            <a:ext cx="2720100" cy="5001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999999"/>
                </a:solidFill>
              </a:rPr>
              <a:t>Through the bioinformatic analysis</a:t>
            </a:r>
            <a:endParaRPr b="1" sz="1300">
              <a:solidFill>
                <a:srgbClr val="999999"/>
              </a:solidFill>
            </a:endParaRPr>
          </a:p>
        </p:txBody>
      </p:sp>
      <p:sp>
        <p:nvSpPr>
          <p:cNvPr id="874" name="Google Shape;874;p110"/>
          <p:cNvSpPr/>
          <p:nvPr/>
        </p:nvSpPr>
        <p:spPr>
          <a:xfrm>
            <a:off x="5870825" y="900175"/>
            <a:ext cx="2720100" cy="500100"/>
          </a:xfrm>
          <a:prstGeom prst="rect">
            <a:avLst/>
          </a:prstGeom>
          <a:solidFill>
            <a:srgbClr val="6FA8D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999999"/>
                </a:solidFill>
              </a:rPr>
              <a:t>To the biological interpretation</a:t>
            </a:r>
            <a:endParaRPr b="1" sz="1300">
              <a:solidFill>
                <a:srgbClr val="999999"/>
              </a:solidFill>
            </a:endParaRPr>
          </a:p>
        </p:txBody>
      </p:sp>
      <p:sp>
        <p:nvSpPr>
          <p:cNvPr id="875" name="Google Shape;875;p110"/>
          <p:cNvSpPr/>
          <p:nvPr/>
        </p:nvSpPr>
        <p:spPr>
          <a:xfrm>
            <a:off x="223819" y="3631425"/>
            <a:ext cx="83670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For more biological insight in cell’s regulome</a:t>
            </a:r>
            <a:endParaRPr b="1" sz="1300"/>
          </a:p>
        </p:txBody>
      </p:sp>
      <p:sp>
        <p:nvSpPr>
          <p:cNvPr id="876" name="Google Shape;876;p110"/>
          <p:cNvSpPr/>
          <p:nvPr/>
        </p:nvSpPr>
        <p:spPr>
          <a:xfrm>
            <a:off x="223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999999"/>
                </a:solidFill>
              </a:rPr>
              <a:t>Peak calling</a:t>
            </a:r>
            <a:endParaRPr sz="1300">
              <a:solidFill>
                <a:srgbClr val="999999"/>
              </a:solidFill>
            </a:endParaRPr>
          </a:p>
        </p:txBody>
      </p:sp>
      <p:sp>
        <p:nvSpPr>
          <p:cNvPr id="877" name="Google Shape;877;p110"/>
          <p:cNvSpPr/>
          <p:nvPr/>
        </p:nvSpPr>
        <p:spPr>
          <a:xfrm>
            <a:off x="30473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Enrichment</a:t>
            </a:r>
            <a:endParaRPr sz="1300"/>
          </a:p>
        </p:txBody>
      </p:sp>
      <p:sp>
        <p:nvSpPr>
          <p:cNvPr id="878" name="Google Shape;878;p110"/>
          <p:cNvSpPr/>
          <p:nvPr/>
        </p:nvSpPr>
        <p:spPr>
          <a:xfrm>
            <a:off x="5870828" y="4252925"/>
            <a:ext cx="2720100" cy="500100"/>
          </a:xfrm>
          <a:prstGeom prst="rect">
            <a:avLst/>
          </a:prstGeom>
          <a:solidFill>
            <a:srgbClr val="3D85C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Motif Footprinting</a:t>
            </a:r>
            <a:endParaRPr sz="13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1"/>
          <p:cNvSpPr txBox="1"/>
          <p:nvPr>
            <p:ph type="title"/>
          </p:nvPr>
        </p:nvSpPr>
        <p:spPr>
          <a:xfrm>
            <a:off x="628650" y="3264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Motif signatures help us identify important transcription factors </a:t>
            </a:r>
            <a:endParaRPr/>
          </a:p>
        </p:txBody>
      </p:sp>
      <p:sp>
        <p:nvSpPr>
          <p:cNvPr id="884" name="Google Shape;884;p111"/>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a:t>Transcription factors/proteins bind to DNA sequences with particular sequence/motif patterns</a:t>
            </a:r>
            <a:endParaRPr/>
          </a:p>
          <a:p>
            <a:pPr indent="-317500" lvl="0" marL="457200" rtl="0" algn="l">
              <a:spcBef>
                <a:spcPts val="0"/>
              </a:spcBef>
              <a:spcAft>
                <a:spcPts val="0"/>
              </a:spcAft>
              <a:buSzPts val="1400"/>
              <a:buChar char="•"/>
            </a:pPr>
            <a:r>
              <a:rPr lang="en"/>
              <a:t>These motif patterns are available in several databases</a:t>
            </a:r>
            <a:endParaRPr/>
          </a:p>
          <a:p>
            <a:pPr indent="-317500" lvl="0" marL="457200" rtl="0" algn="l">
              <a:spcBef>
                <a:spcPts val="0"/>
              </a:spcBef>
              <a:spcAft>
                <a:spcPts val="0"/>
              </a:spcAft>
              <a:buSzPts val="1400"/>
              <a:buChar char="•"/>
            </a:pPr>
            <a:r>
              <a:rPr lang="en"/>
              <a:t>We use these patterns to identify peak regions carrying signatures of binding to particular transcription factors</a:t>
            </a:r>
            <a:endParaRPr/>
          </a:p>
        </p:txBody>
      </p:sp>
      <p:pic>
        <p:nvPicPr>
          <p:cNvPr id="885" name="Google Shape;885;p111"/>
          <p:cNvPicPr preferRelativeResize="0"/>
          <p:nvPr/>
        </p:nvPicPr>
        <p:blipFill>
          <a:blip r:embed="rId3">
            <a:alphaModFix/>
          </a:blip>
          <a:stretch>
            <a:fillRect/>
          </a:stretch>
        </p:blipFill>
        <p:spPr>
          <a:xfrm>
            <a:off x="5714025" y="3192300"/>
            <a:ext cx="2728925" cy="1892650"/>
          </a:xfrm>
          <a:prstGeom prst="rect">
            <a:avLst/>
          </a:prstGeom>
          <a:noFill/>
          <a:ln>
            <a:noFill/>
          </a:ln>
        </p:spPr>
      </p:pic>
      <p:sp>
        <p:nvSpPr>
          <p:cNvPr id="886" name="Google Shape;886;p111"/>
          <p:cNvSpPr txBox="1"/>
          <p:nvPr/>
        </p:nvSpPr>
        <p:spPr>
          <a:xfrm>
            <a:off x="181375" y="3841150"/>
            <a:ext cx="664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addMotifAnnotations</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a:t>
            </a:r>
            <a:r>
              <a:rPr lang="en" sz="1600">
                <a:solidFill>
                  <a:srgbClr val="24292F"/>
                </a:solidFill>
                <a:highlight>
                  <a:srgbClr val="FFFFFF"/>
                </a:highlight>
                <a:latin typeface="Courier New"/>
                <a:ea typeface="Courier New"/>
                <a:cs typeface="Courier New"/>
                <a:sym typeface="Courier New"/>
              </a:rPr>
              <a:t>motifSet = "cisbp", name = "Motif"</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112"/>
          <p:cNvPicPr preferRelativeResize="0"/>
          <p:nvPr/>
        </p:nvPicPr>
        <p:blipFill>
          <a:blip r:embed="rId3">
            <a:alphaModFix/>
          </a:blip>
          <a:stretch>
            <a:fillRect/>
          </a:stretch>
        </p:blipFill>
        <p:spPr>
          <a:xfrm>
            <a:off x="435425" y="152400"/>
            <a:ext cx="7530138" cy="483870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3"/>
          <p:cNvSpPr txBox="1"/>
          <p:nvPr>
            <p:ph type="title"/>
          </p:nvPr>
        </p:nvSpPr>
        <p:spPr>
          <a:xfrm>
            <a:off x="628650"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Identifying motif locations in peak regions by scoring with Position Weight Matrices (PWM)</a:t>
            </a:r>
            <a:endParaRPr/>
          </a:p>
        </p:txBody>
      </p:sp>
      <p:pic>
        <p:nvPicPr>
          <p:cNvPr id="897" name="Google Shape;897;p113"/>
          <p:cNvPicPr preferRelativeResize="0"/>
          <p:nvPr/>
        </p:nvPicPr>
        <p:blipFill>
          <a:blip r:embed="rId3">
            <a:alphaModFix/>
          </a:blip>
          <a:stretch>
            <a:fillRect/>
          </a:stretch>
        </p:blipFill>
        <p:spPr>
          <a:xfrm>
            <a:off x="152400" y="1765216"/>
            <a:ext cx="8839204" cy="2680247"/>
          </a:xfrm>
          <a:prstGeom prst="rect">
            <a:avLst/>
          </a:prstGeom>
          <a:noFill/>
          <a:ln>
            <a:noFill/>
          </a:ln>
        </p:spPr>
      </p:pic>
      <p:sp>
        <p:nvSpPr>
          <p:cNvPr id="898" name="Google Shape;898;p113"/>
          <p:cNvSpPr txBox="1"/>
          <p:nvPr/>
        </p:nvSpPr>
        <p:spPr>
          <a:xfrm>
            <a:off x="628650" y="4174500"/>
            <a:ext cx="68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Helvetica Neue"/>
                <a:ea typeface="Helvetica Neue"/>
                <a:cs typeface="Helvetica Neue"/>
                <a:sym typeface="Helvetica Neue"/>
              </a:rPr>
              <a:t>Example:</a:t>
            </a:r>
            <a:r>
              <a:rPr lang="en">
                <a:latin typeface="Helvetica Neue"/>
                <a:ea typeface="Helvetica Neue"/>
                <a:cs typeface="Helvetica Neue"/>
                <a:sym typeface="Helvetica Neue"/>
              </a:rPr>
              <a:t> TATA-box motif PWM score calculation for given DNA sequence</a:t>
            </a:r>
            <a:endParaRPr>
              <a:latin typeface="Helvetica Neue"/>
              <a:ea typeface="Helvetica Neue"/>
              <a:cs typeface="Helvetica Neue"/>
              <a:sym typeface="Helvetica Neue"/>
            </a:endParaRPr>
          </a:p>
        </p:txBody>
      </p:sp>
      <p:sp>
        <p:nvSpPr>
          <p:cNvPr id="899" name="Google Shape;899;p113"/>
          <p:cNvSpPr txBox="1"/>
          <p:nvPr/>
        </p:nvSpPr>
        <p:spPr>
          <a:xfrm>
            <a:off x="343025" y="4527900"/>
            <a:ext cx="809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Helvetica Neue"/>
                <a:ea typeface="Helvetica Neue"/>
                <a:cs typeface="Helvetica Neue"/>
                <a:sym typeface="Helvetica Neue"/>
              </a:rPr>
              <a:t>Estimate the significance of the score</a:t>
            </a:r>
            <a:r>
              <a:rPr lang="en">
                <a:latin typeface="Helvetica Neue"/>
                <a:ea typeface="Helvetica Neue"/>
                <a:cs typeface="Helvetica Neue"/>
                <a:sym typeface="Helvetica Neue"/>
              </a:rPr>
              <a:t> assuming the </a:t>
            </a:r>
            <a:r>
              <a:rPr lang="en">
                <a:latin typeface="Helvetica Neue"/>
                <a:ea typeface="Helvetica Neue"/>
                <a:cs typeface="Helvetica Neue"/>
                <a:sym typeface="Helvetica Neue"/>
              </a:rPr>
              <a:t>prior</a:t>
            </a:r>
            <a:r>
              <a:rPr lang="en">
                <a:latin typeface="Helvetica Neue"/>
                <a:ea typeface="Helvetica Neue"/>
                <a:cs typeface="Helvetica Neue"/>
                <a:sym typeface="Helvetica Neue"/>
              </a:rPr>
              <a:t> </a:t>
            </a:r>
            <a:r>
              <a:rPr lang="en">
                <a:latin typeface="Helvetica Neue"/>
                <a:ea typeface="Helvetica Neue"/>
                <a:cs typeface="Helvetica Neue"/>
                <a:sym typeface="Helvetica Neue"/>
              </a:rPr>
              <a:t>expectations</a:t>
            </a:r>
            <a:r>
              <a:rPr lang="en">
                <a:latin typeface="Helvetica Neue"/>
                <a:ea typeface="Helvetica Neue"/>
                <a:cs typeface="Helvetica Neue"/>
                <a:sym typeface="Helvetica Neue"/>
              </a:rPr>
              <a:t> of frequencies of each of the 4 nucleotides (e.g., in all promoter regions of the organism)</a:t>
            </a:r>
            <a:endParaRPr>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14"/>
          <p:cNvSpPr txBox="1"/>
          <p:nvPr>
            <p:ph type="title"/>
          </p:nvPr>
        </p:nvSpPr>
        <p:spPr>
          <a:xfrm>
            <a:off x="628650" y="3789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Compute Motif presence absence matrix per peak  </a:t>
            </a:r>
            <a:endParaRPr/>
          </a:p>
        </p:txBody>
      </p:sp>
      <p:graphicFrame>
        <p:nvGraphicFramePr>
          <p:cNvPr id="905" name="Google Shape;905;p114"/>
          <p:cNvGraphicFramePr/>
          <p:nvPr/>
        </p:nvGraphicFramePr>
        <p:xfrm>
          <a:off x="952500" y="1619250"/>
          <a:ext cx="3000000" cy="3000000"/>
        </p:xfrm>
        <a:graphic>
          <a:graphicData uri="http://schemas.openxmlformats.org/drawingml/2006/table">
            <a:tbl>
              <a:tblPr>
                <a:noFill/>
                <a:tableStyleId>{57150912-6A89-4093-A364-92F08BE0EBEB}</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Motif</a:t>
                      </a:r>
                      <a:r>
                        <a:rPr lang="en"/>
                        <a:t>_1</a:t>
                      </a:r>
                      <a:endParaRPr/>
                    </a:p>
                  </a:txBody>
                  <a:tcPr marT="91425" marB="91425" marR="91425" marL="91425"/>
                </a:tc>
                <a:tc>
                  <a:txBody>
                    <a:bodyPr/>
                    <a:lstStyle/>
                    <a:p>
                      <a:pPr indent="0" lvl="0" marL="0" rtl="0" algn="ctr">
                        <a:spcBef>
                          <a:spcPts val="0"/>
                        </a:spcBef>
                        <a:spcAft>
                          <a:spcPts val="0"/>
                        </a:spcAft>
                        <a:buNone/>
                      </a:pPr>
                      <a:r>
                        <a:rPr lang="en"/>
                        <a:t>Motif</a:t>
                      </a:r>
                      <a:r>
                        <a:rPr lang="en"/>
                        <a:t>_2</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Motif</a:t>
                      </a:r>
                      <a:r>
                        <a:rPr lang="en"/>
                        <a:t>_k</a:t>
                      </a:r>
                      <a:endParaRPr/>
                    </a:p>
                  </a:txBody>
                  <a:tcPr marT="91425" marB="91425" marR="91425" marL="91425"/>
                </a:tc>
              </a:tr>
              <a:tr h="381000">
                <a:tc>
                  <a:txBody>
                    <a:bodyPr/>
                    <a:lstStyle/>
                    <a:p>
                      <a:pPr indent="0" lvl="0" marL="0" rtl="0" algn="ctr">
                        <a:spcBef>
                          <a:spcPts val="0"/>
                        </a:spcBef>
                        <a:spcAft>
                          <a:spcPts val="0"/>
                        </a:spcAft>
                        <a:buNone/>
                      </a:pPr>
                      <a:r>
                        <a:rPr lang="en"/>
                        <a:t>Peak_1</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r>
              <a:tr h="381000">
                <a:tc>
                  <a:txBody>
                    <a:bodyPr/>
                    <a:lstStyle/>
                    <a:p>
                      <a:pPr indent="0" lvl="0" marL="0" rtl="0" algn="ctr">
                        <a:spcBef>
                          <a:spcPts val="0"/>
                        </a:spcBef>
                        <a:spcAft>
                          <a:spcPts val="0"/>
                        </a:spcAft>
                        <a:buNone/>
                      </a:pPr>
                      <a:r>
                        <a:rPr lang="en"/>
                        <a:t>Peak_2</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r>
              <a:tr h="381000">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
                        <a:t>Peak_n</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t>FALSE</a:t>
                      </a:r>
                      <a:endParaRPr/>
                    </a:p>
                  </a:txBody>
                  <a:tcPr marT="91425" marB="91425" marR="91425" marL="91425"/>
                </a:tc>
                <a:tc>
                  <a:txBody>
                    <a:bodyPr/>
                    <a:lstStyle/>
                    <a:p>
                      <a:pPr indent="0" lvl="0" marL="0" rtl="0" algn="ctr">
                        <a:spcBef>
                          <a:spcPts val="0"/>
                        </a:spcBef>
                        <a:spcAft>
                          <a:spcPts val="0"/>
                        </a:spcAft>
                        <a:buNone/>
                      </a:pPr>
                      <a:r>
                        <a:rPr lang="en">
                          <a:solidFill>
                            <a:schemeClr val="dk1"/>
                          </a:solidFill>
                        </a:rPr>
                        <a:t>…</a:t>
                      </a:r>
                      <a:endParaRPr/>
                    </a:p>
                  </a:txBody>
                  <a:tcPr marT="91425" marB="91425" marR="91425" marL="91425"/>
                </a:tc>
                <a:tc>
                  <a:txBody>
                    <a:bodyPr/>
                    <a:lstStyle/>
                    <a:p>
                      <a:pPr indent="0" lvl="0" marL="0" rtl="0" algn="ctr">
                        <a:spcBef>
                          <a:spcPts val="0"/>
                        </a:spcBef>
                        <a:spcAft>
                          <a:spcPts val="0"/>
                        </a:spcAft>
                        <a:buNone/>
                      </a:pPr>
                      <a:r>
                        <a:rPr lang="en"/>
                        <a:t>TRUE</a:t>
                      </a:r>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15"/>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Fisher’s test to identify motifs enriched in one set of peaks versus others</a:t>
            </a:r>
            <a:endParaRPr/>
          </a:p>
        </p:txBody>
      </p:sp>
      <p:sp>
        <p:nvSpPr>
          <p:cNvPr id="911" name="Google Shape;911;p115"/>
          <p:cNvSpPr txBox="1"/>
          <p:nvPr>
            <p:ph idx="1" type="body"/>
          </p:nvPr>
        </p:nvSpPr>
        <p:spPr>
          <a:xfrm>
            <a:off x="628650" y="1521619"/>
            <a:ext cx="7886700" cy="32634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b="1" lang="en" u="sng"/>
              <a:t>Universe of all peaks</a:t>
            </a:r>
            <a:r>
              <a:rPr lang="en"/>
              <a:t> identified</a:t>
            </a:r>
            <a:endParaRPr/>
          </a:p>
          <a:p>
            <a:pPr indent="-317500" lvl="0" marL="457200" rtl="0" algn="l">
              <a:spcBef>
                <a:spcPts val="0"/>
              </a:spcBef>
              <a:spcAft>
                <a:spcPts val="0"/>
              </a:spcAft>
              <a:buSzPts val="1400"/>
              <a:buChar char="•"/>
            </a:pPr>
            <a:r>
              <a:rPr b="1" lang="en" u="sng"/>
              <a:t>Subset 1</a:t>
            </a:r>
            <a:r>
              <a:rPr lang="en"/>
              <a:t> : peaks identified as </a:t>
            </a:r>
            <a:r>
              <a:rPr lang="en"/>
              <a:t>differentially</a:t>
            </a:r>
            <a:r>
              <a:rPr lang="en"/>
              <a:t> present </a:t>
            </a:r>
            <a:endParaRPr/>
          </a:p>
          <a:p>
            <a:pPr indent="-317500" lvl="0" marL="457200" rtl="0" algn="l">
              <a:spcBef>
                <a:spcPts val="0"/>
              </a:spcBef>
              <a:spcAft>
                <a:spcPts val="0"/>
              </a:spcAft>
              <a:buSzPts val="1400"/>
              <a:buChar char="•"/>
            </a:pPr>
            <a:r>
              <a:rPr b="1" lang="en" u="sng"/>
              <a:t>Subset 2 </a:t>
            </a:r>
            <a:r>
              <a:rPr lang="en"/>
              <a:t>: peaks identified to have a given motif</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Is there a significant overlap between these two subsets?</a:t>
            </a:r>
            <a:endParaRPr/>
          </a:p>
          <a:p>
            <a:pPr indent="-317500" lvl="0" marL="457200" rtl="0" algn="l">
              <a:spcBef>
                <a:spcPts val="0"/>
              </a:spcBef>
              <a:spcAft>
                <a:spcPts val="0"/>
              </a:spcAft>
              <a:buSzPts val="1400"/>
              <a:buChar char="•"/>
            </a:pPr>
            <a:r>
              <a:rPr lang="en" u="sng"/>
              <a:t>Answer</a:t>
            </a:r>
            <a:r>
              <a:rPr lang="en"/>
              <a:t>: Fisher’s exact or the hypergeometric test or ORA</a:t>
            </a:r>
            <a:endParaRPr/>
          </a:p>
        </p:txBody>
      </p:sp>
      <p:sp>
        <p:nvSpPr>
          <p:cNvPr id="912" name="Google Shape;912;p115"/>
          <p:cNvSpPr txBox="1"/>
          <p:nvPr/>
        </p:nvSpPr>
        <p:spPr>
          <a:xfrm>
            <a:off x="1247850" y="3743575"/>
            <a:ext cx="6648300" cy="124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7020"/>
                </a:solidFill>
                <a:highlight>
                  <a:srgbClr val="F7F7F7"/>
                </a:highlight>
                <a:latin typeface="Courier New"/>
                <a:ea typeface="Courier New"/>
                <a:cs typeface="Courier New"/>
                <a:sym typeface="Courier New"/>
              </a:rPr>
              <a:t>peakAnnoEnrichment</a:t>
            </a:r>
            <a:r>
              <a:rPr lang="en" sz="1600">
                <a:solidFill>
                  <a:srgbClr val="333333"/>
                </a:solidFill>
                <a:highlight>
                  <a:srgbClr val="F7F7F7"/>
                </a:highlight>
                <a:latin typeface="Courier New"/>
                <a:ea typeface="Courier New"/>
                <a:cs typeface="Courier New"/>
                <a:sym typeface="Courier New"/>
              </a:rPr>
              <a:t>(</a:t>
            </a:r>
            <a:r>
              <a:rPr lang="en" sz="1600">
                <a:solidFill>
                  <a:srgbClr val="24292F"/>
                </a:solidFill>
                <a:highlight>
                  <a:srgbClr val="FFFFFF"/>
                </a:highlight>
                <a:latin typeface="Courier New"/>
                <a:ea typeface="Courier New"/>
                <a:cs typeface="Courier New"/>
                <a:sym typeface="Courier New"/>
              </a:rPr>
              <a:t>ArchRProj = demo_proj, </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a:t>
            </a:r>
            <a:r>
              <a:rPr lang="en" sz="1600">
                <a:solidFill>
                  <a:srgbClr val="24292F"/>
                </a:solidFill>
                <a:highlight>
                  <a:srgbClr val="FFFFFF"/>
                </a:highlight>
                <a:latin typeface="Courier New"/>
                <a:ea typeface="Courier New"/>
                <a:cs typeface="Courier New"/>
                <a:sym typeface="Courier New"/>
              </a:rPr>
              <a:t>seMarker = markersPeaks,</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ArchRProj = demo_proj,</a:t>
            </a:r>
            <a:endParaRPr sz="1600">
              <a:solidFill>
                <a:srgbClr val="24292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rgbClr val="24292F"/>
                </a:solidFill>
                <a:highlight>
                  <a:srgbClr val="FFFFFF"/>
                </a:highlight>
                <a:latin typeface="Courier New"/>
                <a:ea typeface="Courier New"/>
                <a:cs typeface="Courier New"/>
                <a:sym typeface="Courier New"/>
              </a:rPr>
              <a:t>    peakAnnotation = "Motif"</a:t>
            </a:r>
            <a:r>
              <a:rPr lang="en" sz="1600">
                <a:solidFill>
                  <a:srgbClr val="333333"/>
                </a:solidFill>
                <a:highlight>
                  <a:srgbClr val="F7F7F7"/>
                </a:highlight>
                <a:latin typeface="Courier New"/>
                <a:ea typeface="Courier New"/>
                <a:cs typeface="Courier New"/>
                <a:sym typeface="Courier New"/>
              </a:rPr>
              <a:t>)</a:t>
            </a:r>
            <a:endParaRPr sz="1600">
              <a:solidFill>
                <a:schemeClr val="dk1"/>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16"/>
          <p:cNvSpPr txBox="1"/>
          <p:nvPr/>
        </p:nvSpPr>
        <p:spPr>
          <a:xfrm>
            <a:off x="155225" y="3811638"/>
            <a:ext cx="8687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800" u="sng">
                <a:solidFill>
                  <a:srgbClr val="CC28A3"/>
                </a:solidFill>
                <a:hlinkClick r:id="rId3">
                  <a:extLst>
                    <a:ext uri="{A12FA001-AC4F-418D-AE19-62706E023703}">
                      <ahyp:hlinkClr val="tx"/>
                    </a:ext>
                  </a:extLst>
                </a:hlinkClick>
              </a:rPr>
              <a:t>https://www.surveymonkey.com/r/F75J6VZ</a:t>
            </a:r>
            <a:endParaRPr sz="2800">
              <a:solidFill>
                <a:srgbClr val="002B42"/>
              </a:solidFill>
            </a:endParaRPr>
          </a:p>
        </p:txBody>
      </p:sp>
      <p:sp>
        <p:nvSpPr>
          <p:cNvPr id="918" name="Google Shape;918;p116"/>
          <p:cNvSpPr txBox="1"/>
          <p:nvPr/>
        </p:nvSpPr>
        <p:spPr>
          <a:xfrm>
            <a:off x="114000" y="2889150"/>
            <a:ext cx="8916000" cy="922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300">
                <a:solidFill>
                  <a:schemeClr val="dk2"/>
                </a:solidFill>
                <a:latin typeface="Helvetica Neue"/>
                <a:ea typeface="Helvetica Neue"/>
                <a:cs typeface="Helvetica Neue"/>
                <a:sym typeface="Helvetica Neue"/>
              </a:rPr>
              <a:t>Tomorrow, at the end of the workshop (or today if not attending)</a:t>
            </a:r>
            <a:endParaRPr sz="2300">
              <a:solidFill>
                <a:schemeClr val="dk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lang="en" sz="2800">
                <a:solidFill>
                  <a:schemeClr val="dk2"/>
                </a:solidFill>
                <a:latin typeface="Helvetica Neue"/>
                <a:ea typeface="Helvetica Neue"/>
                <a:cs typeface="Helvetica Neue"/>
                <a:sym typeface="Helvetica Neue"/>
              </a:rPr>
              <a:t>please take our survey: </a:t>
            </a:r>
            <a:endParaRPr sz="2800">
              <a:solidFill>
                <a:schemeClr val="dk2"/>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100">
              <a:solidFill>
                <a:schemeClr val="dk2"/>
              </a:solidFill>
            </a:endParaRPr>
          </a:p>
        </p:txBody>
      </p:sp>
      <p:sp>
        <p:nvSpPr>
          <p:cNvPr id="919" name="Google Shape;919;p116"/>
          <p:cNvSpPr txBox="1"/>
          <p:nvPr/>
        </p:nvSpPr>
        <p:spPr>
          <a:xfrm>
            <a:off x="155225" y="4460100"/>
            <a:ext cx="92145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500">
                <a:solidFill>
                  <a:schemeClr val="dk2"/>
                </a:solidFill>
                <a:latin typeface="Helvetica Neue"/>
                <a:ea typeface="Helvetica Neue"/>
                <a:cs typeface="Helvetica Neue"/>
                <a:sym typeface="Helvetica Neue"/>
              </a:rPr>
              <a:t>We use your suggestions to improve!</a:t>
            </a:r>
            <a:endParaRPr sz="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6"/>
          <p:cNvSpPr txBox="1"/>
          <p:nvPr>
            <p:ph type="title"/>
          </p:nvPr>
        </p:nvSpPr>
        <p:spPr>
          <a:xfrm>
            <a:off x="245750" y="173975"/>
            <a:ext cx="87477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100"/>
              <a:t>Which regulatory region are you interested in?</a:t>
            </a:r>
            <a:endParaRPr sz="3100"/>
          </a:p>
        </p:txBody>
      </p:sp>
      <p:pic>
        <p:nvPicPr>
          <p:cNvPr id="162" name="Google Shape;162;p36"/>
          <p:cNvPicPr preferRelativeResize="0"/>
          <p:nvPr/>
        </p:nvPicPr>
        <p:blipFill>
          <a:blip r:embed="rId3">
            <a:alphaModFix/>
          </a:blip>
          <a:stretch>
            <a:fillRect/>
          </a:stretch>
        </p:blipFill>
        <p:spPr>
          <a:xfrm>
            <a:off x="303475" y="767341"/>
            <a:ext cx="5528609" cy="3570560"/>
          </a:xfrm>
          <a:prstGeom prst="rect">
            <a:avLst/>
          </a:prstGeom>
          <a:noFill/>
          <a:ln>
            <a:noFill/>
          </a:ln>
        </p:spPr>
      </p:pic>
      <p:sp>
        <p:nvSpPr>
          <p:cNvPr id="163" name="Google Shape;163;p36"/>
          <p:cNvSpPr txBox="1"/>
          <p:nvPr/>
        </p:nvSpPr>
        <p:spPr>
          <a:xfrm>
            <a:off x="6054300" y="728625"/>
            <a:ext cx="30225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MNase</a:t>
            </a:r>
            <a:r>
              <a:rPr lang="en">
                <a:latin typeface="Helvetica Neue"/>
                <a:ea typeface="Helvetica Neue"/>
                <a:cs typeface="Helvetica Neue"/>
                <a:sym typeface="Helvetica Neue"/>
              </a:rPr>
              <a:t>: indirect study of accessibility - nucleosome occupancy</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DNase</a:t>
            </a:r>
            <a:r>
              <a:rPr lang="en">
                <a:latin typeface="Helvetica Neue"/>
                <a:ea typeface="Helvetica Neue"/>
                <a:cs typeface="Helvetica Neue"/>
                <a:sym typeface="Helvetica Neue"/>
              </a:rPr>
              <a:t>: </a:t>
            </a:r>
            <a:r>
              <a:rPr lang="en" sz="1500">
                <a:solidFill>
                  <a:srgbClr val="212121"/>
                </a:solidFill>
                <a:highlight>
                  <a:srgbClr val="FFFFFF"/>
                </a:highlight>
                <a:latin typeface="Helvetica Neue"/>
                <a:ea typeface="Helvetica Neue"/>
                <a:cs typeface="Helvetica Neue"/>
                <a:sym typeface="Helvetica Neue"/>
              </a:rPr>
              <a:t>DNase I hypersensitive site - nucleosome depleted regions</a:t>
            </a:r>
            <a:endParaRPr sz="1500">
              <a:solidFill>
                <a:srgbClr val="21212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21212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FAIRE</a:t>
            </a:r>
            <a:r>
              <a:rPr lang="en">
                <a:solidFill>
                  <a:schemeClr val="dk1"/>
                </a:solidFill>
                <a:latin typeface="Helvetica Neue"/>
                <a:ea typeface="Helvetica Neue"/>
                <a:cs typeface="Helvetica Neue"/>
                <a:sym typeface="Helvetica Neue"/>
              </a:rPr>
              <a:t>: easy but background</a:t>
            </a:r>
            <a:endParaRPr sz="1500">
              <a:solidFill>
                <a:srgbClr val="21212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ATAC</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simple and fast two-step protocol</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high sensitivity</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low starting cell number (500 to 50,000 cells)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multiple aspects of chromatin architecture simultaneously at high resolution.</a:t>
            </a:r>
            <a:endParaRPr>
              <a:latin typeface="Helvetica Neue"/>
              <a:ea typeface="Helvetica Neue"/>
              <a:cs typeface="Helvetica Neue"/>
              <a:sym typeface="Helvetica Neue"/>
            </a:endParaRPr>
          </a:p>
        </p:txBody>
      </p:sp>
      <p:sp>
        <p:nvSpPr>
          <p:cNvPr id="164" name="Google Shape;164;p36"/>
          <p:cNvSpPr txBox="1"/>
          <p:nvPr/>
        </p:nvSpPr>
        <p:spPr>
          <a:xfrm>
            <a:off x="1157275" y="4434788"/>
            <a:ext cx="569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02124"/>
                </a:solidFill>
                <a:highlight>
                  <a:srgbClr val="FFFFFF"/>
                </a:highlight>
              </a:rPr>
              <a:t> ChIP-seq : </a:t>
            </a:r>
            <a:r>
              <a:rPr lang="en">
                <a:solidFill>
                  <a:srgbClr val="202124"/>
                </a:solidFill>
                <a:highlight>
                  <a:srgbClr val="FFFFFF"/>
                </a:highlight>
              </a:rPr>
              <a:t>binding sites of DNA-associated proteins and can be used to map global binding sites for a given protein.</a:t>
            </a:r>
            <a:endParaRPr sz="1600"/>
          </a:p>
        </p:txBody>
      </p:sp>
      <p:pic>
        <p:nvPicPr>
          <p:cNvPr id="165" name="Google Shape;165;p36"/>
          <p:cNvPicPr preferRelativeResize="0"/>
          <p:nvPr/>
        </p:nvPicPr>
        <p:blipFill>
          <a:blip r:embed="rId4">
            <a:alphaModFix/>
          </a:blip>
          <a:stretch>
            <a:fillRect/>
          </a:stretch>
        </p:blipFill>
        <p:spPr>
          <a:xfrm>
            <a:off x="303475" y="4376623"/>
            <a:ext cx="756025" cy="6704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17"/>
          <p:cNvSpPr txBox="1"/>
          <p:nvPr>
            <p:ph type="ctrTitle"/>
          </p:nvPr>
        </p:nvSpPr>
        <p:spPr>
          <a:xfrm>
            <a:off x="1143000" y="177500"/>
            <a:ext cx="7512900" cy="1790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500"/>
              <a:buFont typeface="Helvetica Neue"/>
              <a:buNone/>
            </a:pPr>
            <a:r>
              <a:rPr lang="en" sz="3700"/>
              <a:t>Introduction to scATAC-seq Data Analysis</a:t>
            </a:r>
            <a:endParaRPr sz="3700"/>
          </a:p>
        </p:txBody>
      </p:sp>
      <p:sp>
        <p:nvSpPr>
          <p:cNvPr id="926" name="Google Shape;926;p117"/>
          <p:cNvSpPr txBox="1"/>
          <p:nvPr>
            <p:ph idx="1" type="subTitle"/>
          </p:nvPr>
        </p:nvSpPr>
        <p:spPr>
          <a:xfrm>
            <a:off x="1143000" y="2098653"/>
            <a:ext cx="6858000" cy="1241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100"/>
              <a:buNone/>
            </a:pPr>
            <a:r>
              <a:rPr lang="en" sz="1700"/>
              <a:t>April, </a:t>
            </a:r>
            <a:r>
              <a:rPr lang="en" sz="1700"/>
              <a:t>17-18 2025</a:t>
            </a:r>
            <a:endParaRPr sz="1700"/>
          </a:p>
          <a:p>
            <a:pPr indent="0" lvl="0" marL="0" rtl="0" algn="l">
              <a:lnSpc>
                <a:spcPct val="90000"/>
              </a:lnSpc>
              <a:spcBef>
                <a:spcPts val="0"/>
              </a:spcBef>
              <a:spcAft>
                <a:spcPts val="0"/>
              </a:spcAft>
              <a:buClr>
                <a:schemeClr val="lt1"/>
              </a:buClr>
              <a:buSzPts val="2100"/>
              <a:buNone/>
            </a:pPr>
            <a:r>
              <a:t/>
            </a:r>
            <a:endParaRPr/>
          </a:p>
          <a:p>
            <a:pPr indent="0" lvl="0" marL="0" rtl="0" algn="l">
              <a:lnSpc>
                <a:spcPct val="90000"/>
              </a:lnSpc>
              <a:spcBef>
                <a:spcPts val="0"/>
              </a:spcBef>
              <a:spcAft>
                <a:spcPts val="0"/>
              </a:spcAft>
              <a:buClr>
                <a:schemeClr val="lt1"/>
              </a:buClr>
              <a:buSzPts val="2100"/>
              <a:buNone/>
            </a:pPr>
            <a:r>
              <a:rPr lang="en"/>
              <a:t>Reuben Thomas</a:t>
            </a:r>
            <a:endParaRPr/>
          </a:p>
          <a:p>
            <a:pPr indent="0" lvl="0" marL="0" rtl="0" algn="l">
              <a:lnSpc>
                <a:spcPct val="90000"/>
              </a:lnSpc>
              <a:spcBef>
                <a:spcPts val="0"/>
              </a:spcBef>
              <a:spcAft>
                <a:spcPts val="0"/>
              </a:spcAft>
              <a:buClr>
                <a:schemeClr val="lt1"/>
              </a:buClr>
              <a:buSzPts val="2100"/>
              <a:buNone/>
            </a:pPr>
            <a:r>
              <a:rPr lang="en"/>
              <a:t>Michela Traglia</a:t>
            </a:r>
            <a:endParaRPr/>
          </a:p>
          <a:p>
            <a:pPr indent="0" lvl="0" marL="0" rtl="0" algn="l">
              <a:lnSpc>
                <a:spcPct val="90000"/>
              </a:lnSpc>
              <a:spcBef>
                <a:spcPts val="0"/>
              </a:spcBef>
              <a:spcAft>
                <a:spcPts val="0"/>
              </a:spcAft>
              <a:buClr>
                <a:schemeClr val="lt1"/>
              </a:buClr>
              <a:buSzPts val="2100"/>
              <a:buNone/>
            </a:pPr>
            <a:r>
              <a:rPr lang="en"/>
              <a:t>Ayushi Agrawal</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18"/>
          <p:cNvSpPr txBox="1"/>
          <p:nvPr>
            <p:ph type="title"/>
          </p:nvPr>
        </p:nvSpPr>
        <p:spPr>
          <a:xfrm>
            <a:off x="103825" y="0"/>
            <a:ext cx="8651400" cy="73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D8EA"/>
              </a:buClr>
              <a:buSzPts val="3300"/>
              <a:buFont typeface="Helvetica Neue"/>
              <a:buNone/>
            </a:pPr>
            <a:r>
              <a:rPr lang="en" sz="3700"/>
              <a:t>Workshop organization</a:t>
            </a:r>
            <a:endParaRPr sz="3700"/>
          </a:p>
        </p:txBody>
      </p:sp>
      <p:sp>
        <p:nvSpPr>
          <p:cNvPr id="932" name="Google Shape;932;p118"/>
          <p:cNvSpPr txBox="1"/>
          <p:nvPr/>
        </p:nvSpPr>
        <p:spPr>
          <a:xfrm>
            <a:off x="30000" y="474575"/>
            <a:ext cx="9084000" cy="4344300"/>
          </a:xfrm>
          <a:prstGeom prst="rect">
            <a:avLst/>
          </a:prstGeom>
          <a:noFill/>
          <a:ln>
            <a:noFill/>
          </a:ln>
        </p:spPr>
        <p:txBody>
          <a:bodyPr anchorCtr="0" anchor="t" bIns="91425" lIns="91425" spcFirstLastPara="1" rIns="91425" wrap="square" tIns="91425">
            <a:spAutoFit/>
          </a:bodyPr>
          <a:lstStyle/>
          <a:p>
            <a:pPr indent="-425450" lvl="0" marL="457200" rtl="0" algn="l">
              <a:lnSpc>
                <a:spcPct val="90000"/>
              </a:lnSpc>
              <a:spcBef>
                <a:spcPts val="0"/>
              </a:spcBef>
              <a:spcAft>
                <a:spcPts val="0"/>
              </a:spcAft>
              <a:buClr>
                <a:srgbClr val="B7B7B7"/>
              </a:buClr>
              <a:buSzPts val="1740"/>
              <a:buChar char="●"/>
            </a:pPr>
            <a:r>
              <a:rPr b="1" lang="en" sz="2300" u="sng">
                <a:solidFill>
                  <a:srgbClr val="B7B7B7"/>
                </a:solidFill>
              </a:rPr>
              <a:t>Session 1</a:t>
            </a:r>
            <a:r>
              <a:rPr b="1" lang="en" sz="2300">
                <a:solidFill>
                  <a:srgbClr val="B7B7B7"/>
                </a:solidFill>
              </a:rPr>
              <a:t> (Thursday, 9am-12pm)</a:t>
            </a:r>
            <a:r>
              <a:rPr lang="en" sz="2300">
                <a:solidFill>
                  <a:srgbClr val="B7B7B7"/>
                </a:solidFill>
              </a:rPr>
              <a:t> </a:t>
            </a:r>
            <a:endParaRPr sz="2300">
              <a:solidFill>
                <a:srgbClr val="B7B7B7"/>
              </a:solidFill>
            </a:endParaRPr>
          </a:p>
          <a:p>
            <a:pPr indent="0" lvl="0" marL="457200" rtl="0" algn="l">
              <a:lnSpc>
                <a:spcPct val="90000"/>
              </a:lnSpc>
              <a:spcBef>
                <a:spcPts val="0"/>
              </a:spcBef>
              <a:spcAft>
                <a:spcPts val="0"/>
              </a:spcAft>
              <a:buNone/>
            </a:pPr>
            <a:r>
              <a:t/>
            </a:r>
            <a:endParaRPr sz="8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Cell regulome and ATAC-seq</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Technology</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From sequencer to fragments file</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Pre-processing and QC</a:t>
            </a:r>
            <a:endParaRPr sz="2000">
              <a:solidFill>
                <a:srgbClr val="B7B7B7"/>
              </a:solidFill>
            </a:endParaRPr>
          </a:p>
          <a:p>
            <a:pPr indent="-355600" lvl="1" marL="914400" rtl="0" algn="l">
              <a:lnSpc>
                <a:spcPct val="90000"/>
              </a:lnSpc>
              <a:spcBef>
                <a:spcPts val="0"/>
              </a:spcBef>
              <a:spcAft>
                <a:spcPts val="0"/>
              </a:spcAft>
              <a:buClr>
                <a:srgbClr val="B7B7B7"/>
              </a:buClr>
              <a:buSzPts val="2000"/>
              <a:buChar char="○"/>
            </a:pPr>
            <a:r>
              <a:rPr lang="en" sz="2000">
                <a:solidFill>
                  <a:srgbClr val="B7B7B7"/>
                </a:solidFill>
              </a:rPr>
              <a:t>Break</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Normalization, Dimensionality reduction, embedding</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Clustering and cell type annotation based on feature markers</a:t>
            </a:r>
            <a:endParaRPr sz="2000">
              <a:solidFill>
                <a:srgbClr val="B7B7B7"/>
              </a:solidFill>
            </a:endParaRPr>
          </a:p>
          <a:p>
            <a:pPr indent="-355600" lvl="1" marL="914400" rtl="0" algn="l">
              <a:lnSpc>
                <a:spcPct val="90000"/>
              </a:lnSpc>
              <a:spcBef>
                <a:spcPts val="0"/>
              </a:spcBef>
              <a:spcAft>
                <a:spcPts val="0"/>
              </a:spcAft>
              <a:buClr>
                <a:srgbClr val="B7B7B7"/>
              </a:buClr>
              <a:buSzPts val="2000"/>
              <a:buChar char="○"/>
            </a:pPr>
            <a:r>
              <a:rPr lang="en" sz="2000">
                <a:solidFill>
                  <a:srgbClr val="B7B7B7"/>
                </a:solidFill>
              </a:rPr>
              <a:t>Break</a:t>
            </a:r>
            <a:endParaRPr sz="2000">
              <a:solidFill>
                <a:srgbClr val="B7B7B7"/>
              </a:solidFill>
            </a:endParaRPr>
          </a:p>
          <a:p>
            <a:pPr indent="-355600" lvl="0" marL="457200" rtl="0" algn="l">
              <a:lnSpc>
                <a:spcPct val="90000"/>
              </a:lnSpc>
              <a:spcBef>
                <a:spcPts val="0"/>
              </a:spcBef>
              <a:spcAft>
                <a:spcPts val="0"/>
              </a:spcAft>
              <a:buClr>
                <a:srgbClr val="B7B7B7"/>
              </a:buClr>
              <a:buSzPts val="2000"/>
              <a:buAutoNum type="arabicPeriod"/>
            </a:pPr>
            <a:r>
              <a:rPr lang="en" sz="2000">
                <a:solidFill>
                  <a:srgbClr val="B7B7B7"/>
                </a:solidFill>
              </a:rPr>
              <a:t>Advance analysis: Calling Peaks and Motif enrichment</a:t>
            </a:r>
            <a:endParaRPr sz="2000">
              <a:solidFill>
                <a:srgbClr val="B7B7B7"/>
              </a:solidFill>
            </a:endParaRPr>
          </a:p>
          <a:p>
            <a:pPr indent="0" lvl="0" marL="457200" rtl="0" algn="l">
              <a:lnSpc>
                <a:spcPct val="90000"/>
              </a:lnSpc>
              <a:spcBef>
                <a:spcPts val="0"/>
              </a:spcBef>
              <a:spcAft>
                <a:spcPts val="0"/>
              </a:spcAft>
              <a:buNone/>
            </a:pPr>
            <a:r>
              <a:t/>
            </a:r>
            <a:endParaRPr sz="900">
              <a:solidFill>
                <a:srgbClr val="999999"/>
              </a:solidFill>
            </a:endParaRPr>
          </a:p>
          <a:p>
            <a:pPr indent="-374650" lvl="0" marL="457200" rtl="0" algn="l">
              <a:lnSpc>
                <a:spcPct val="90000"/>
              </a:lnSpc>
              <a:spcBef>
                <a:spcPts val="1000"/>
              </a:spcBef>
              <a:spcAft>
                <a:spcPts val="0"/>
              </a:spcAft>
              <a:buClr>
                <a:schemeClr val="dk2"/>
              </a:buClr>
              <a:buSzPts val="2300"/>
              <a:buChar char="●"/>
            </a:pPr>
            <a:r>
              <a:rPr b="1" lang="en" sz="2300" u="sng">
                <a:solidFill>
                  <a:schemeClr val="dk2"/>
                </a:solidFill>
              </a:rPr>
              <a:t>Session 2</a:t>
            </a:r>
            <a:r>
              <a:rPr b="1" lang="en" sz="2300">
                <a:solidFill>
                  <a:schemeClr val="dk2"/>
                </a:solidFill>
              </a:rPr>
              <a:t> (Friday, 9am-12pm)</a:t>
            </a:r>
            <a:endParaRPr b="1" sz="2300">
              <a:solidFill>
                <a:schemeClr val="dk2"/>
              </a:solidFill>
            </a:endParaRPr>
          </a:p>
          <a:p>
            <a:pPr indent="0" lvl="0" marL="0" rtl="0" algn="l">
              <a:lnSpc>
                <a:spcPct val="90000"/>
              </a:lnSpc>
              <a:spcBef>
                <a:spcPts val="0"/>
              </a:spcBef>
              <a:spcAft>
                <a:spcPts val="0"/>
              </a:spcAft>
              <a:buNone/>
            </a:pPr>
            <a:r>
              <a:t/>
            </a:r>
            <a:endParaRPr sz="800">
              <a:solidFill>
                <a:schemeClr val="dk2"/>
              </a:solidFill>
            </a:endParaRPr>
          </a:p>
          <a:p>
            <a:pPr indent="-355600" lvl="0" marL="457200" rtl="0" algn="l">
              <a:lnSpc>
                <a:spcPct val="90000"/>
              </a:lnSpc>
              <a:spcBef>
                <a:spcPts val="0"/>
              </a:spcBef>
              <a:spcAft>
                <a:spcPts val="0"/>
              </a:spcAft>
              <a:buClr>
                <a:schemeClr val="dk2"/>
              </a:buClr>
              <a:buSzPts val="2000"/>
              <a:buAutoNum type="arabicPeriod"/>
            </a:pPr>
            <a:r>
              <a:rPr lang="en" sz="2000">
                <a:solidFill>
                  <a:schemeClr val="dk2"/>
                </a:solidFill>
              </a:rPr>
              <a:t>Intro to ArchR </a:t>
            </a:r>
            <a:endParaRPr sz="2000">
              <a:solidFill>
                <a:schemeClr val="dk2"/>
              </a:solidFill>
            </a:endParaRPr>
          </a:p>
          <a:p>
            <a:pPr indent="-355600" lvl="1" marL="914400" rtl="0" algn="l">
              <a:lnSpc>
                <a:spcPct val="90000"/>
              </a:lnSpc>
              <a:spcBef>
                <a:spcPts val="0"/>
              </a:spcBef>
              <a:spcAft>
                <a:spcPts val="0"/>
              </a:spcAft>
              <a:buClr>
                <a:srgbClr val="999999"/>
              </a:buClr>
              <a:buSzPts val="2000"/>
              <a:buChar char="○"/>
            </a:pPr>
            <a:r>
              <a:rPr lang="en" sz="2000">
                <a:solidFill>
                  <a:srgbClr val="999999"/>
                </a:solidFill>
              </a:rPr>
              <a:t>Demo</a:t>
            </a:r>
            <a:endParaRPr sz="2000">
              <a:solidFill>
                <a:srgbClr val="999999"/>
              </a:solidFill>
            </a:endParaRPr>
          </a:p>
        </p:txBody>
      </p:sp>
      <p:sp>
        <p:nvSpPr>
          <p:cNvPr id="933" name="Google Shape;933;p118"/>
          <p:cNvSpPr txBox="1"/>
          <p:nvPr/>
        </p:nvSpPr>
        <p:spPr>
          <a:xfrm>
            <a:off x="0" y="4681975"/>
            <a:ext cx="908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2B42"/>
                </a:solidFill>
              </a:rPr>
              <a:t>Integration scRNA-seq and scATAC-seq workshop - April 24 at 1pm - Register </a:t>
            </a:r>
            <a:r>
              <a:rPr lang="en" sz="1700" u="sng">
                <a:solidFill>
                  <a:schemeClr val="hlink"/>
                </a:solidFill>
                <a:hlinkClick r:id="rId3"/>
              </a:rPr>
              <a:t>here</a:t>
            </a:r>
            <a:endParaRPr sz="1700">
              <a:solidFill>
                <a:srgbClr val="002B4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9"/>
          <p:cNvSpPr txBox="1"/>
          <p:nvPr>
            <p:ph type="title"/>
          </p:nvPr>
        </p:nvSpPr>
        <p:spPr>
          <a:xfrm>
            <a:off x="221450" y="1670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Tools - overview </a:t>
            </a:r>
            <a:endParaRPr/>
          </a:p>
        </p:txBody>
      </p:sp>
      <p:pic>
        <p:nvPicPr>
          <p:cNvPr id="939" name="Google Shape;939;p119"/>
          <p:cNvPicPr preferRelativeResize="0"/>
          <p:nvPr/>
        </p:nvPicPr>
        <p:blipFill>
          <a:blip r:embed="rId3">
            <a:alphaModFix/>
          </a:blip>
          <a:stretch>
            <a:fillRect/>
          </a:stretch>
        </p:blipFill>
        <p:spPr>
          <a:xfrm>
            <a:off x="0" y="558724"/>
            <a:ext cx="8002825" cy="2311075"/>
          </a:xfrm>
          <a:prstGeom prst="rect">
            <a:avLst/>
          </a:prstGeom>
          <a:noFill/>
          <a:ln>
            <a:noFill/>
          </a:ln>
        </p:spPr>
      </p:pic>
      <p:pic>
        <p:nvPicPr>
          <p:cNvPr id="940" name="Google Shape;940;p119"/>
          <p:cNvPicPr preferRelativeResize="0"/>
          <p:nvPr/>
        </p:nvPicPr>
        <p:blipFill>
          <a:blip r:embed="rId4">
            <a:alphaModFix/>
          </a:blip>
          <a:stretch>
            <a:fillRect/>
          </a:stretch>
        </p:blipFill>
        <p:spPr>
          <a:xfrm>
            <a:off x="4696775" y="2926075"/>
            <a:ext cx="4294826" cy="1975099"/>
          </a:xfrm>
          <a:prstGeom prst="rect">
            <a:avLst/>
          </a:prstGeom>
          <a:noFill/>
          <a:ln>
            <a:noFill/>
          </a:ln>
        </p:spPr>
      </p:pic>
      <p:pic>
        <p:nvPicPr>
          <p:cNvPr id="941" name="Google Shape;941;p119"/>
          <p:cNvPicPr preferRelativeResize="0"/>
          <p:nvPr/>
        </p:nvPicPr>
        <p:blipFill>
          <a:blip r:embed="rId5">
            <a:alphaModFix/>
          </a:blip>
          <a:stretch>
            <a:fillRect/>
          </a:stretch>
        </p:blipFill>
        <p:spPr>
          <a:xfrm>
            <a:off x="298150" y="2918650"/>
            <a:ext cx="1621795" cy="2224850"/>
          </a:xfrm>
          <a:prstGeom prst="rect">
            <a:avLst/>
          </a:prstGeom>
          <a:noFill/>
          <a:ln>
            <a:noFill/>
          </a:ln>
        </p:spPr>
      </p:pic>
      <p:sp>
        <p:nvSpPr>
          <p:cNvPr id="942" name="Google Shape;942;p119"/>
          <p:cNvSpPr txBox="1"/>
          <p:nvPr/>
        </p:nvSpPr>
        <p:spPr>
          <a:xfrm>
            <a:off x="4063800" y="2946550"/>
            <a:ext cx="1473600" cy="18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R</a:t>
            </a:r>
            <a:r>
              <a:rPr lang="en" sz="1300">
                <a:solidFill>
                  <a:srgbClr val="002B42"/>
                </a:solidFill>
                <a:latin typeface="Helvetica Neue"/>
                <a:ea typeface="Helvetica Neue"/>
                <a:cs typeface="Helvetica Neue"/>
                <a:sym typeface="Helvetica Neue"/>
              </a:rPr>
              <a:t> lang</a:t>
            </a:r>
            <a:endParaRPr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Python</a:t>
            </a:r>
            <a:endParaRPr i="1"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rPr i="1" lang="en" sz="1300">
                <a:solidFill>
                  <a:srgbClr val="002B42"/>
                </a:solidFill>
                <a:latin typeface="Helvetica Neue"/>
                <a:ea typeface="Helvetica Neue"/>
                <a:cs typeface="Helvetica Neue"/>
                <a:sym typeface="Helvetica Neue"/>
              </a:rPr>
              <a:t>Python</a:t>
            </a:r>
            <a:endParaRPr i="1" sz="1300">
              <a:solidFill>
                <a:srgbClr val="002B42"/>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002B42"/>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0"/>
          <p:cNvSpPr txBox="1"/>
          <p:nvPr>
            <p:ph type="title"/>
          </p:nvPr>
        </p:nvSpPr>
        <p:spPr>
          <a:xfrm>
            <a:off x="221450" y="1670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8. </a:t>
            </a:r>
            <a:r>
              <a:rPr lang="en"/>
              <a:t>ArchR - overview </a:t>
            </a:r>
            <a:endParaRPr/>
          </a:p>
        </p:txBody>
      </p:sp>
      <p:pic>
        <p:nvPicPr>
          <p:cNvPr id="948" name="Google Shape;948;p120"/>
          <p:cNvPicPr preferRelativeResize="0"/>
          <p:nvPr/>
        </p:nvPicPr>
        <p:blipFill>
          <a:blip r:embed="rId3">
            <a:alphaModFix/>
          </a:blip>
          <a:stretch>
            <a:fillRect/>
          </a:stretch>
        </p:blipFill>
        <p:spPr>
          <a:xfrm>
            <a:off x="277787" y="1102475"/>
            <a:ext cx="8588425" cy="3530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21"/>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an Arrow file / ArchRProj?</a:t>
            </a:r>
            <a:endParaRPr/>
          </a:p>
        </p:txBody>
      </p:sp>
      <p:pic>
        <p:nvPicPr>
          <p:cNvPr id="954" name="Google Shape;954;p121"/>
          <p:cNvPicPr preferRelativeResize="0"/>
          <p:nvPr/>
        </p:nvPicPr>
        <p:blipFill>
          <a:blip r:embed="rId3">
            <a:alphaModFix/>
          </a:blip>
          <a:stretch>
            <a:fillRect/>
          </a:stretch>
        </p:blipFill>
        <p:spPr>
          <a:xfrm>
            <a:off x="5177400" y="2644097"/>
            <a:ext cx="3043874" cy="2037350"/>
          </a:xfrm>
          <a:prstGeom prst="rect">
            <a:avLst/>
          </a:prstGeom>
          <a:noFill/>
          <a:ln>
            <a:noFill/>
          </a:ln>
        </p:spPr>
      </p:pic>
      <p:sp>
        <p:nvSpPr>
          <p:cNvPr id="955" name="Google Shape;955;p121"/>
          <p:cNvSpPr txBox="1"/>
          <p:nvPr/>
        </p:nvSpPr>
        <p:spPr>
          <a:xfrm>
            <a:off x="527550" y="1232700"/>
            <a:ext cx="52134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 accessible reads and arrays are organized within</a:t>
            </a:r>
            <a:endParaRPr/>
          </a:p>
          <a:p>
            <a:pPr indent="0" lvl="0" marL="0" rtl="0" algn="l">
              <a:lnSpc>
                <a:spcPct val="150000"/>
              </a:lnSpc>
              <a:spcBef>
                <a:spcPts val="0"/>
              </a:spcBef>
              <a:spcAft>
                <a:spcPts val="0"/>
              </a:spcAft>
              <a:buNone/>
            </a:pPr>
            <a:r>
              <a:rPr lang="en"/>
              <a:t>• Used as input for an ArchRProject</a:t>
            </a:r>
            <a:endParaRPr/>
          </a:p>
          <a:p>
            <a:pPr indent="0" lvl="0" marL="0" rtl="0" algn="l">
              <a:lnSpc>
                <a:spcPct val="150000"/>
              </a:lnSpc>
              <a:spcBef>
                <a:spcPts val="0"/>
              </a:spcBef>
              <a:spcAft>
                <a:spcPts val="0"/>
              </a:spcAft>
              <a:buNone/>
            </a:pPr>
            <a:r>
              <a:rPr lang="en"/>
              <a:t>• ArchRProject stores the locations of these Arrow files and extracts their cell-centric metadata</a:t>
            </a:r>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 Arrow file - Stored on disk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rPr>
              <a:t>• ArchRProj - Stored in memory</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22"/>
          <p:cNvSpPr txBox="1"/>
          <p:nvPr>
            <p:ph type="title"/>
          </p:nvPr>
        </p:nvSpPr>
        <p:spPr>
          <a:xfrm>
            <a:off x="628650" y="531341"/>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ArchR Arrow file creation</a:t>
            </a:r>
            <a:endParaRPr/>
          </a:p>
        </p:txBody>
      </p:sp>
      <p:pic>
        <p:nvPicPr>
          <p:cNvPr id="961" name="Google Shape;961;p122"/>
          <p:cNvPicPr preferRelativeResize="0"/>
          <p:nvPr/>
        </p:nvPicPr>
        <p:blipFill>
          <a:blip r:embed="rId3">
            <a:alphaModFix/>
          </a:blip>
          <a:stretch>
            <a:fillRect/>
          </a:stretch>
        </p:blipFill>
        <p:spPr>
          <a:xfrm>
            <a:off x="1417425" y="1268141"/>
            <a:ext cx="5994476" cy="357056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3"/>
          <p:cNvSpPr txBox="1"/>
          <p:nvPr>
            <p:ph type="title"/>
          </p:nvPr>
        </p:nvSpPr>
        <p:spPr>
          <a:xfrm>
            <a:off x="186150" y="107100"/>
            <a:ext cx="87717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File infrastructure </a:t>
            </a:r>
            <a:endParaRPr/>
          </a:p>
        </p:txBody>
      </p:sp>
      <p:pic>
        <p:nvPicPr>
          <p:cNvPr id="967" name="Google Shape;967;p123"/>
          <p:cNvPicPr preferRelativeResize="0"/>
          <p:nvPr/>
        </p:nvPicPr>
        <p:blipFill>
          <a:blip r:embed="rId3">
            <a:alphaModFix/>
          </a:blip>
          <a:stretch>
            <a:fillRect/>
          </a:stretch>
        </p:blipFill>
        <p:spPr>
          <a:xfrm>
            <a:off x="1365725" y="710677"/>
            <a:ext cx="6222458" cy="42413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4"/>
          <p:cNvSpPr txBox="1"/>
          <p:nvPr>
            <p:ph type="title"/>
          </p:nvPr>
        </p:nvSpPr>
        <p:spPr>
          <a:xfrm>
            <a:off x="628650" y="3252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I</a:t>
            </a:r>
            <a:r>
              <a:rPr lang="en"/>
              <a:t>nformation access</a:t>
            </a:r>
            <a:endParaRPr/>
          </a:p>
          <a:p>
            <a:pPr indent="0" lvl="0" marL="0" rtl="0" algn="l">
              <a:spcBef>
                <a:spcPts val="0"/>
              </a:spcBef>
              <a:spcAft>
                <a:spcPts val="0"/>
              </a:spcAft>
              <a:buNone/>
            </a:pPr>
            <a:r>
              <a:t/>
            </a:r>
            <a:endParaRPr/>
          </a:p>
        </p:txBody>
      </p:sp>
      <p:pic>
        <p:nvPicPr>
          <p:cNvPr id="973" name="Google Shape;973;p124"/>
          <p:cNvPicPr preferRelativeResize="0"/>
          <p:nvPr/>
        </p:nvPicPr>
        <p:blipFill>
          <a:blip r:embed="rId3">
            <a:alphaModFix/>
          </a:blip>
          <a:stretch>
            <a:fillRect/>
          </a:stretch>
        </p:blipFill>
        <p:spPr>
          <a:xfrm>
            <a:off x="4572000" y="1186725"/>
            <a:ext cx="2941475" cy="3234401"/>
          </a:xfrm>
          <a:prstGeom prst="rect">
            <a:avLst/>
          </a:prstGeom>
          <a:noFill/>
          <a:ln>
            <a:noFill/>
          </a:ln>
        </p:spPr>
      </p:pic>
      <p:grpSp>
        <p:nvGrpSpPr>
          <p:cNvPr id="974" name="Google Shape;974;p124"/>
          <p:cNvGrpSpPr/>
          <p:nvPr/>
        </p:nvGrpSpPr>
        <p:grpSpPr>
          <a:xfrm>
            <a:off x="541930" y="1022850"/>
            <a:ext cx="3552407" cy="3463850"/>
            <a:chOff x="853555" y="1483975"/>
            <a:chExt cx="3552407" cy="3463850"/>
          </a:xfrm>
        </p:grpSpPr>
        <p:pic>
          <p:nvPicPr>
            <p:cNvPr id="975" name="Google Shape;975;p124"/>
            <p:cNvPicPr preferRelativeResize="0"/>
            <p:nvPr/>
          </p:nvPicPr>
          <p:blipFill rotWithShape="1">
            <a:blip r:embed="rId4">
              <a:alphaModFix/>
            </a:blip>
            <a:srcRect b="0" l="1652" r="0" t="0"/>
            <a:stretch/>
          </p:blipFill>
          <p:spPr>
            <a:xfrm>
              <a:off x="988625" y="1483975"/>
              <a:ext cx="3417338" cy="3463850"/>
            </a:xfrm>
            <a:prstGeom prst="rect">
              <a:avLst/>
            </a:prstGeom>
            <a:noFill/>
            <a:ln>
              <a:noFill/>
            </a:ln>
          </p:spPr>
        </p:pic>
        <p:pic>
          <p:nvPicPr>
            <p:cNvPr id="976" name="Google Shape;976;p124"/>
            <p:cNvPicPr preferRelativeResize="0"/>
            <p:nvPr/>
          </p:nvPicPr>
          <p:blipFill>
            <a:blip r:embed="rId5">
              <a:alphaModFix/>
            </a:blip>
            <a:stretch>
              <a:fillRect/>
            </a:stretch>
          </p:blipFill>
          <p:spPr>
            <a:xfrm>
              <a:off x="853555" y="1560071"/>
              <a:ext cx="279639" cy="309600"/>
            </a:xfrm>
            <a:prstGeom prst="rect">
              <a:avLst/>
            </a:prstGeom>
            <a:noFill/>
            <a:ln>
              <a:noFill/>
            </a:ln>
          </p:spPr>
        </p:pic>
      </p:grpSp>
      <p:sp>
        <p:nvSpPr>
          <p:cNvPr id="977" name="Google Shape;977;p124"/>
          <p:cNvSpPr txBox="1"/>
          <p:nvPr/>
        </p:nvSpPr>
        <p:spPr>
          <a:xfrm>
            <a:off x="568050" y="4621375"/>
            <a:ext cx="8007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R</a:t>
            </a:r>
            <a:r>
              <a:rPr lang="en" sz="1800">
                <a:solidFill>
                  <a:schemeClr val="dk1"/>
                </a:solidFill>
              </a:rPr>
              <a:t>eading and writing into arrows is done in a parallel fashion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25"/>
          <p:cNvSpPr txBox="1"/>
          <p:nvPr>
            <p:ph type="title"/>
          </p:nvPr>
        </p:nvSpPr>
        <p:spPr>
          <a:xfrm>
            <a:off x="628650" y="96616"/>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AnnData (used in SnapATAC2) is an alternative to ArrowFiles</a:t>
            </a:r>
            <a:endParaRPr/>
          </a:p>
          <a:p>
            <a:pPr indent="0" lvl="0" marL="0" rtl="0" algn="l">
              <a:spcBef>
                <a:spcPts val="0"/>
              </a:spcBef>
              <a:spcAft>
                <a:spcPts val="0"/>
              </a:spcAft>
              <a:buNone/>
            </a:pPr>
            <a:r>
              <a:t/>
            </a:r>
            <a:endParaRPr/>
          </a:p>
        </p:txBody>
      </p:sp>
      <p:pic>
        <p:nvPicPr>
          <p:cNvPr id="983" name="Google Shape;983;p125"/>
          <p:cNvPicPr preferRelativeResize="0"/>
          <p:nvPr/>
        </p:nvPicPr>
        <p:blipFill>
          <a:blip r:embed="rId3">
            <a:alphaModFix/>
          </a:blip>
          <a:stretch>
            <a:fillRect/>
          </a:stretch>
        </p:blipFill>
        <p:spPr>
          <a:xfrm>
            <a:off x="2369825" y="1103225"/>
            <a:ext cx="4183377" cy="389684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26"/>
          <p:cNvSpPr txBox="1"/>
          <p:nvPr>
            <p:ph type="title"/>
          </p:nvPr>
        </p:nvSpPr>
        <p:spPr>
          <a:xfrm>
            <a:off x="114300" y="112200"/>
            <a:ext cx="9326100" cy="73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Which tool is the best? </a:t>
            </a:r>
            <a:endParaRPr/>
          </a:p>
        </p:txBody>
      </p:sp>
      <p:pic>
        <p:nvPicPr>
          <p:cNvPr id="989" name="Google Shape;989;p126"/>
          <p:cNvPicPr preferRelativeResize="0"/>
          <p:nvPr/>
        </p:nvPicPr>
        <p:blipFill>
          <a:blip r:embed="rId3">
            <a:alphaModFix/>
          </a:blip>
          <a:stretch>
            <a:fillRect/>
          </a:stretch>
        </p:blipFill>
        <p:spPr>
          <a:xfrm>
            <a:off x="4748825" y="152400"/>
            <a:ext cx="4400748" cy="1566475"/>
          </a:xfrm>
          <a:prstGeom prst="rect">
            <a:avLst/>
          </a:prstGeom>
          <a:noFill/>
          <a:ln>
            <a:noFill/>
          </a:ln>
        </p:spPr>
      </p:pic>
      <p:sp>
        <p:nvSpPr>
          <p:cNvPr id="990" name="Google Shape;990;p126"/>
          <p:cNvSpPr txBox="1"/>
          <p:nvPr/>
        </p:nvSpPr>
        <p:spPr>
          <a:xfrm>
            <a:off x="239550" y="2020775"/>
            <a:ext cx="83403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SnapATAC</a:t>
            </a:r>
            <a:r>
              <a:rPr lang="en">
                <a:latin typeface="Helvetica Neue"/>
                <a:ea typeface="Helvetica Neue"/>
                <a:cs typeface="Helvetica Neue"/>
                <a:sym typeface="Helvetica Neue"/>
              </a:rPr>
              <a:t> - https://github.com/r3fang/SnapATAC</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Signac</a:t>
            </a:r>
            <a:r>
              <a:rPr lang="en">
                <a:latin typeface="Helvetica Neue"/>
                <a:ea typeface="Helvetica Neue"/>
                <a:cs typeface="Helvetica Neue"/>
                <a:sym typeface="Helvetica Neue"/>
              </a:rPr>
              <a:t> - </a:t>
            </a:r>
            <a:r>
              <a:rPr lang="en" u="sng">
                <a:solidFill>
                  <a:schemeClr val="hlink"/>
                </a:solidFill>
                <a:latin typeface="Helvetica Neue"/>
                <a:ea typeface="Helvetica Neue"/>
                <a:cs typeface="Helvetica Neue"/>
                <a:sym typeface="Helvetica Neue"/>
                <a:hlinkClick r:id="rId4"/>
              </a:rPr>
              <a:t>https://stuartlab.org/signac/index.html</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SnapATAC2</a:t>
            </a:r>
            <a:r>
              <a:rPr lang="en">
                <a:latin typeface="Helvetica Neue"/>
                <a:ea typeface="Helvetica Neue"/>
                <a:cs typeface="Helvetica Neue"/>
                <a:sym typeface="Helvetica Neue"/>
              </a:rPr>
              <a:t> - </a:t>
            </a:r>
            <a:r>
              <a:rPr lang="en" u="sng">
                <a:solidFill>
                  <a:schemeClr val="hlink"/>
                </a:solidFill>
                <a:latin typeface="Helvetica Neue"/>
                <a:ea typeface="Helvetica Neue"/>
                <a:cs typeface="Helvetica Neue"/>
                <a:sym typeface="Helvetica Neue"/>
                <a:hlinkClick r:id="rId5"/>
              </a:rPr>
              <a:t>https://github.com/kaizhang/SnapATAC2</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solidFill>
                  <a:schemeClr val="dk1"/>
                </a:solidFill>
                <a:latin typeface="Helvetica Neue"/>
                <a:ea typeface="Helvetica Neue"/>
                <a:cs typeface="Helvetica Neue"/>
                <a:sym typeface="Helvetica Neue"/>
              </a:rPr>
              <a:t>SnapATAC2</a:t>
            </a:r>
            <a:r>
              <a:rPr lang="en">
                <a:solidFill>
                  <a:schemeClr val="dk1"/>
                </a:solidFill>
                <a:latin typeface="Helvetica Neue"/>
                <a:ea typeface="Helvetica Neue"/>
                <a:cs typeface="Helvetica Neue"/>
                <a:sym typeface="Helvetica Neue"/>
              </a:rPr>
              <a:t> - Fastest, high accuracy; ideal if speed/accuracy are top priorities.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Char char="●"/>
            </a:pPr>
            <a:r>
              <a:rPr b="1" lang="en">
                <a:solidFill>
                  <a:schemeClr val="dk1"/>
                </a:solidFill>
                <a:latin typeface="Helvetica Neue"/>
                <a:ea typeface="Helvetica Neue"/>
                <a:cs typeface="Helvetica Neue"/>
                <a:sym typeface="Helvetica Neue"/>
              </a:rPr>
              <a:t>ArchR - </a:t>
            </a:r>
            <a:r>
              <a:rPr lang="en">
                <a:solidFill>
                  <a:schemeClr val="dk1"/>
                </a:solidFill>
                <a:latin typeface="Helvetica Neue"/>
                <a:ea typeface="Helvetica Neue"/>
                <a:cs typeface="Helvetica Neue"/>
                <a:sym typeface="Helvetica Neue"/>
              </a:rPr>
              <a:t>Most memory-efficient; suitable for large datasets but has library size bias and struggles with identifying rare cell types and distinguishing similar subtypes.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ArchR</a:t>
            </a:r>
            <a:r>
              <a:rPr lang="en">
                <a:latin typeface="Helvetica Neue"/>
                <a:ea typeface="Helvetica Neue"/>
                <a:cs typeface="Helvetica Neue"/>
                <a:sym typeface="Helvetica Neue"/>
              </a:rPr>
              <a:t> requires a large amount of time to create the files needed to run an analysis</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
                <a:latin typeface="Helvetica Neue"/>
                <a:ea typeface="Helvetica Neue"/>
                <a:cs typeface="Helvetica Neue"/>
                <a:sym typeface="Helvetica Neue"/>
              </a:rPr>
              <a:t>Signac</a:t>
            </a:r>
            <a:r>
              <a:rPr lang="en">
                <a:latin typeface="Helvetica Neue"/>
                <a:ea typeface="Helvetica Neue"/>
                <a:cs typeface="Helvetica Neue"/>
                <a:sym typeface="Helvetica Neue"/>
              </a:rPr>
              <a:t> requires substantially less time for the object creation step. </a:t>
            </a:r>
            <a:endParaRPr>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000FF"/>
              </a:buClr>
              <a:buSzPts val="1400"/>
              <a:buFont typeface="Helvetica Neue"/>
              <a:buChar char="●"/>
            </a:pPr>
            <a:r>
              <a:rPr lang="en">
                <a:solidFill>
                  <a:srgbClr val="0000FF"/>
                </a:solidFill>
                <a:latin typeface="Helvetica Neue"/>
                <a:ea typeface="Helvetica Neue"/>
                <a:cs typeface="Helvetica Neue"/>
                <a:sym typeface="Helvetica Neue"/>
              </a:rPr>
              <a:t>If speed and accuracy are paramount, SnapATAC2 is recommended. If memory efficiency is critical, ArchR might be a better choice, but consider its limitations in cell type identification and potential lower performance in gene activity prediction.</a:t>
            </a:r>
            <a:endParaRPr>
              <a:solidFill>
                <a:srgbClr val="0000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